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38" r:id="rId2"/>
    <p:sldId id="462" r:id="rId3"/>
    <p:sldId id="434" r:id="rId4"/>
    <p:sldId id="392" r:id="rId5"/>
    <p:sldId id="394" r:id="rId6"/>
    <p:sldId id="340" r:id="rId7"/>
    <p:sldId id="393" r:id="rId8"/>
    <p:sldId id="414" r:id="rId9"/>
    <p:sldId id="464" r:id="rId10"/>
    <p:sldId id="421" r:id="rId11"/>
    <p:sldId id="395" r:id="rId12"/>
    <p:sldId id="422" r:id="rId13"/>
    <p:sldId id="415" r:id="rId14"/>
    <p:sldId id="456" r:id="rId15"/>
    <p:sldId id="396" r:id="rId16"/>
    <p:sldId id="397" r:id="rId17"/>
    <p:sldId id="423" r:id="rId18"/>
    <p:sldId id="416" r:id="rId19"/>
    <p:sldId id="417" r:id="rId20"/>
    <p:sldId id="418" r:id="rId21"/>
    <p:sldId id="419" r:id="rId22"/>
    <p:sldId id="457" r:id="rId23"/>
    <p:sldId id="401" r:id="rId24"/>
    <p:sldId id="451" r:id="rId25"/>
    <p:sldId id="420" r:id="rId26"/>
    <p:sldId id="452" r:id="rId27"/>
    <p:sldId id="459" r:id="rId28"/>
    <p:sldId id="404" r:id="rId29"/>
    <p:sldId id="424" r:id="rId30"/>
    <p:sldId id="460" r:id="rId31"/>
    <p:sldId id="425" r:id="rId32"/>
    <p:sldId id="426" r:id="rId33"/>
    <p:sldId id="461" r:id="rId34"/>
    <p:sldId id="407" r:id="rId35"/>
    <p:sldId id="402" r:id="rId36"/>
    <p:sldId id="408" r:id="rId37"/>
    <p:sldId id="410" r:id="rId38"/>
    <p:sldId id="411" r:id="rId39"/>
    <p:sldId id="454" r:id="rId40"/>
    <p:sldId id="428" r:id="rId41"/>
    <p:sldId id="429" r:id="rId42"/>
    <p:sldId id="431" r:id="rId43"/>
    <p:sldId id="430" r:id="rId44"/>
    <p:sldId id="432" r:id="rId45"/>
    <p:sldId id="435" r:id="rId46"/>
    <p:sldId id="433" r:id="rId47"/>
    <p:sldId id="413" r:id="rId48"/>
    <p:sldId id="455" r:id="rId49"/>
    <p:sldId id="463" r:id="rId50"/>
    <p:sldId id="427" r:id="rId51"/>
    <p:sldId id="437" r:id="rId52"/>
    <p:sldId id="438" r:id="rId53"/>
    <p:sldId id="442" r:id="rId54"/>
    <p:sldId id="443" r:id="rId55"/>
    <p:sldId id="439" r:id="rId56"/>
    <p:sldId id="445" r:id="rId57"/>
    <p:sldId id="446" r:id="rId58"/>
    <p:sldId id="444" r:id="rId59"/>
    <p:sldId id="440" r:id="rId60"/>
    <p:sldId id="441" r:id="rId61"/>
    <p:sldId id="447" r:id="rId62"/>
    <p:sldId id="448" r:id="rId63"/>
    <p:sldId id="449" r:id="rId64"/>
    <p:sldId id="450" r:id="rId65"/>
    <p:sldId id="373" r:id="rId66"/>
    <p:sldId id="45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6AAFD4-0410-49F3-AC55-4EDE57F6828A}">
          <p14:sldIdLst>
            <p14:sldId id="338"/>
            <p14:sldId id="462"/>
            <p14:sldId id="434"/>
          </p14:sldIdLst>
        </p14:section>
        <p14:section name="Begrüßung und Intro" id="{5A5A6B8D-25B0-4857-BB16-389357B75543}">
          <p14:sldIdLst>
            <p14:sldId id="392"/>
          </p14:sldIdLst>
        </p14:section>
        <p14:section name="Forschungsfrage" id="{B287FEB3-A4C3-474B-B474-11B384FC0F5C}">
          <p14:sldIdLst>
            <p14:sldId id="394"/>
            <p14:sldId id="340"/>
            <p14:sldId id="393"/>
            <p14:sldId id="414"/>
            <p14:sldId id="464"/>
          </p14:sldIdLst>
        </p14:section>
        <p14:section name="Methoden" id="{C07E4FBA-FDEA-427C-9D35-E9AFAAA198D4}">
          <p14:sldIdLst>
            <p14:sldId id="421"/>
            <p14:sldId id="395"/>
            <p14:sldId id="422"/>
            <p14:sldId id="415"/>
            <p14:sldId id="456"/>
          </p14:sldIdLst>
        </p14:section>
        <p14:section name="Durchführung" id="{941F273F-86F3-46B2-86F2-8EE39130FC6A}">
          <p14:sldIdLst>
            <p14:sldId id="396"/>
            <p14:sldId id="397"/>
            <p14:sldId id="423"/>
            <p14:sldId id="416"/>
            <p14:sldId id="417"/>
            <p14:sldId id="418"/>
            <p14:sldId id="419"/>
            <p14:sldId id="457"/>
          </p14:sldIdLst>
        </p14:section>
        <p14:section name="Daten-Analyse" id="{7FB6D8F7-E36E-48AB-8D95-7C915A637412}">
          <p14:sldIdLst>
            <p14:sldId id="401"/>
            <p14:sldId id="451"/>
            <p14:sldId id="420"/>
            <p14:sldId id="452"/>
            <p14:sldId id="459"/>
          </p14:sldIdLst>
        </p14:section>
        <p14:section name="Veröffentlichung" id="{EA15467C-F0E3-48C2-ADEF-1148E8EF5ACD}">
          <p14:sldIdLst>
            <p14:sldId id="404"/>
            <p14:sldId id="424"/>
            <p14:sldId id="460"/>
            <p14:sldId id="425"/>
            <p14:sldId id="426"/>
            <p14:sldId id="461"/>
          </p14:sldIdLst>
        </p14:section>
        <p14:section name="Beispiele" id="{F8943115-DBD2-41CC-81B6-637F9BA70510}">
          <p14:sldIdLst>
            <p14:sldId id="407"/>
            <p14:sldId id="402"/>
            <p14:sldId id="408"/>
          </p14:sldIdLst>
        </p14:section>
        <p14:section name="Wakefield" id="{FA22A7A4-C3E8-422A-AAD0-6C2AFB1ACC37}">
          <p14:sldIdLst>
            <p14:sldId id="410"/>
            <p14:sldId id="411"/>
            <p14:sldId id="454"/>
            <p14:sldId id="428"/>
            <p14:sldId id="429"/>
            <p14:sldId id="431"/>
            <p14:sldId id="430"/>
            <p14:sldId id="432"/>
            <p14:sldId id="435"/>
            <p14:sldId id="433"/>
          </p14:sldIdLst>
        </p14:section>
        <p14:section name="Yeh" id="{9488A49D-4CC5-4577-804A-AF51A35074DE}">
          <p14:sldIdLst>
            <p14:sldId id="413"/>
            <p14:sldId id="455"/>
            <p14:sldId id="463"/>
            <p14:sldId id="427"/>
            <p14:sldId id="437"/>
            <p14:sldId id="438"/>
            <p14:sldId id="442"/>
            <p14:sldId id="443"/>
            <p14:sldId id="439"/>
            <p14:sldId id="445"/>
            <p14:sldId id="446"/>
            <p14:sldId id="444"/>
            <p14:sldId id="440"/>
            <p14:sldId id="441"/>
          </p14:sldIdLst>
        </p14:section>
        <p14:section name="Zusammenfassung" id="{8788F280-E1A6-4D2A-AB88-E7A9B1C97952}">
          <p14:sldIdLst>
            <p14:sldId id="447"/>
            <p14:sldId id="448"/>
            <p14:sldId id="449"/>
            <p14:sldId id="450"/>
          </p14:sldIdLst>
        </p14:section>
        <p14:section name="Ende - Kontaktdaten" id="{39436A03-77AF-4C9B-94D1-C43681E343A8}">
          <p14:sldIdLst>
            <p14:sldId id="373"/>
            <p14:sldId id="4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071"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F9F11-87A2-43E6-AFE4-949308E0AC63}" type="datetimeFigureOut">
              <a:rPr lang="en-US" smtClean="0"/>
              <a:t>2025-06-26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60685-43B5-4868-B9AC-811274472CB1}" type="slidenum">
              <a:rPr lang="en-US" smtClean="0"/>
              <a:t>‹#›</a:t>
            </a:fld>
            <a:endParaRPr lang="en-US"/>
          </a:p>
        </p:txBody>
      </p:sp>
    </p:spTree>
    <p:extLst>
      <p:ext uri="{BB962C8B-B14F-4D97-AF65-F5344CB8AC3E}">
        <p14:creationId xmlns:p14="http://schemas.microsoft.com/office/powerpoint/2010/main" val="563794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Es gibt ein bisschen Interaktion, aber wir müssen auch auf die Zeit aufpassen ^^</a:t>
            </a:r>
          </a:p>
          <a:p>
            <a:r>
              <a:rPr lang="de-DE" dirty="0"/>
              <a:t>Deshalb bitte Rückfragen und Diskussionsbedarf erst am Ende oder in </a:t>
            </a:r>
            <a:r>
              <a:rPr lang="de-DE"/>
              <a:t>der Pause.</a:t>
            </a:r>
            <a:endParaRPr lang="de-DE" dirty="0"/>
          </a:p>
          <a:p>
            <a:endParaRPr lang="en-US" dirty="0"/>
          </a:p>
        </p:txBody>
      </p:sp>
      <p:sp>
        <p:nvSpPr>
          <p:cNvPr id="4" name="Slide Number Placeholder 3"/>
          <p:cNvSpPr>
            <a:spLocks noGrp="1"/>
          </p:cNvSpPr>
          <p:nvPr>
            <p:ph type="sldNum" sz="quarter" idx="5"/>
          </p:nvPr>
        </p:nvSpPr>
        <p:spPr/>
        <p:txBody>
          <a:bodyPr/>
          <a:lstStyle/>
          <a:p>
            <a:fld id="{15F60685-43B5-4868-B9AC-811274472CB1}" type="slidenum">
              <a:rPr lang="en-US" smtClean="0"/>
              <a:t>1</a:t>
            </a:fld>
            <a:endParaRPr lang="en-US"/>
          </a:p>
        </p:txBody>
      </p:sp>
    </p:spTree>
    <p:extLst>
      <p:ext uri="{BB962C8B-B14F-4D97-AF65-F5344CB8AC3E}">
        <p14:creationId xmlns:p14="http://schemas.microsoft.com/office/powerpoint/2010/main" val="1089380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9D74-3D4D-A6E3-6C08-044D014926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DAA71-9CA5-4125-D118-82322E7CA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301F9-4760-F8DC-30A6-ECD372283D36}"/>
              </a:ext>
            </a:extLst>
          </p:cNvPr>
          <p:cNvSpPr>
            <a:spLocks noGrp="1"/>
          </p:cNvSpPr>
          <p:nvPr>
            <p:ph type="body" idx="1"/>
          </p:nvPr>
        </p:nvSpPr>
        <p:spPr/>
        <p:txBody>
          <a:bodyPr/>
          <a:lstStyle/>
          <a:p>
            <a:r>
              <a:rPr lang="de-DE" dirty="0"/>
              <a:t>Um beim Beispiel zu bleiben:</a:t>
            </a:r>
          </a:p>
          <a:p>
            <a:r>
              <a:rPr lang="de-DE" sz="1200" dirty="0"/>
              <a:t>Warum tragen hier so viele Leute (schwarze) Hoodies? </a:t>
            </a:r>
            <a:r>
              <a:rPr lang="de-DE" sz="1200" dirty="0">
                <a:sym typeface="Wingdings" panose="05000000000000000000" pitchFamily="2" charset="2"/>
              </a:rPr>
              <a:t> qualitativ beantworten, Umfrage mit offenen Fragen machen.</a:t>
            </a:r>
            <a:endParaRPr lang="de-DE" sz="1200" dirty="0"/>
          </a:p>
          <a:p>
            <a:r>
              <a:rPr lang="de-DE" sz="1200" dirty="0"/>
              <a:t>Nerds bevorzugen schwarze Klamotten. </a:t>
            </a:r>
            <a:r>
              <a:rPr lang="de-DE" sz="1200" dirty="0">
                <a:sym typeface="Wingdings" panose="05000000000000000000" pitchFamily="2" charset="2"/>
              </a:rPr>
              <a:t> quantitativ oder empirisch, Umfrage mit ja/nein-Fragen, oder statistische Auswertungen von Verkaufs-/Reservierungszahlen. ACHTUNG zusätzliche Einflussfaktoren: </a:t>
            </a:r>
            <a:endParaRPr lang="de-DE" dirty="0"/>
          </a:p>
          <a:p>
            <a:endParaRPr lang="de-DE" dirty="0"/>
          </a:p>
        </p:txBody>
      </p:sp>
      <p:sp>
        <p:nvSpPr>
          <p:cNvPr id="4" name="Slide Number Placeholder 3">
            <a:extLst>
              <a:ext uri="{FF2B5EF4-FFF2-40B4-BE49-F238E27FC236}">
                <a16:creationId xmlns:a16="http://schemas.microsoft.com/office/drawing/2014/main" id="{B26E3105-8C67-FA3F-79CA-5CBC07136281}"/>
              </a:ext>
            </a:extLst>
          </p:cNvPr>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403478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D210-359F-7982-7F05-02F79FC2CB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162C6-2946-03CD-1A33-01E69AA898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51294-78D5-A8B9-2F28-41ADFCB4500F}"/>
              </a:ext>
            </a:extLst>
          </p:cNvPr>
          <p:cNvSpPr>
            <a:spLocks noGrp="1"/>
          </p:cNvSpPr>
          <p:nvPr>
            <p:ph type="body" idx="1"/>
          </p:nvPr>
        </p:nvSpPr>
        <p:spPr/>
        <p:txBody>
          <a:bodyPr/>
          <a:lstStyle/>
          <a:p>
            <a:r>
              <a:rPr lang="de-DE" sz="1200" dirty="0">
                <a:sym typeface="Wingdings" panose="05000000000000000000" pitchFamily="2" charset="2"/>
              </a:rPr>
              <a:t>ACHTUNG zusätzliche Einflussfaktoren, Planung und Durchführung relevant! </a:t>
            </a:r>
          </a:p>
          <a:p>
            <a:r>
              <a:rPr lang="de-DE" sz="1200" dirty="0">
                <a:sym typeface="Wingdings" panose="05000000000000000000" pitchFamily="2" charset="2"/>
              </a:rPr>
              <a:t>[PUBLIKUM] Zeit lassen für überlegen theoretische Antwort.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Theoretische Antwort: Literatur-Suche. Gibt es ähnliche Forschung schon? Was haben die herausgefunden?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Was bedeutet schwarz als Kleidungsfarbe? Wie funktioniert Kleidung als Uniform, Kleidung als Abgrenzung?</a:t>
            </a:r>
          </a:p>
        </p:txBody>
      </p:sp>
      <p:sp>
        <p:nvSpPr>
          <p:cNvPr id="4" name="Slide Number Placeholder 3">
            <a:extLst>
              <a:ext uri="{FF2B5EF4-FFF2-40B4-BE49-F238E27FC236}">
                <a16:creationId xmlns:a16="http://schemas.microsoft.com/office/drawing/2014/main" id="{BFDE8BD5-38CA-8669-1D2F-F765C40EBD67}"/>
              </a:ext>
            </a:extLst>
          </p:cNvPr>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82726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BF26-F600-D794-88CB-5558BDB29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C92EE-B63B-AD0C-8404-57958E0BA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36D90-EC4C-6F37-A943-C9F8B6F632EC}"/>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1D526ECE-1FAE-BBAD-B377-17B67F5996FC}"/>
              </a:ext>
            </a:extLst>
          </p:cNvPr>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374667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60685-43B5-4868-B9AC-811274472CB1}" type="slidenum">
              <a:rPr lang="en-US" smtClean="0"/>
              <a:t>15</a:t>
            </a:fld>
            <a:endParaRPr lang="en-US"/>
          </a:p>
        </p:txBody>
      </p:sp>
    </p:spTree>
    <p:extLst>
      <p:ext uri="{BB962C8B-B14F-4D97-AF65-F5344CB8AC3E}">
        <p14:creationId xmlns:p14="http://schemas.microsoft.com/office/powerpoint/2010/main" val="2938119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1C99D-B09F-25DC-32CA-5ED8E2E22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A98A3-EC33-4DBF-0114-1874FDA03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590AF-BE5C-5E31-2C99-016B0050EB95}"/>
              </a:ext>
            </a:extLst>
          </p:cNvPr>
          <p:cNvSpPr>
            <a:spLocks noGrp="1"/>
          </p:cNvSpPr>
          <p:nvPr>
            <p:ph type="body" idx="1"/>
          </p:nvPr>
        </p:nvSpPr>
        <p:spPr/>
        <p:txBody>
          <a:bodyPr/>
          <a:lstStyle/>
          <a:p>
            <a:endParaRPr lang="de-DE" dirty="0"/>
          </a:p>
          <a:p>
            <a:endParaRPr lang="de-DE" dirty="0"/>
          </a:p>
        </p:txBody>
      </p:sp>
      <p:sp>
        <p:nvSpPr>
          <p:cNvPr id="4" name="Slide Number Placeholder 3">
            <a:extLst>
              <a:ext uri="{FF2B5EF4-FFF2-40B4-BE49-F238E27FC236}">
                <a16:creationId xmlns:a16="http://schemas.microsoft.com/office/drawing/2014/main" id="{0DB23479-7656-4689-3973-6BAADA7E2DB8}"/>
              </a:ext>
            </a:extLst>
          </p:cNvPr>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178126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0FD8B-51FA-3FEB-1AEF-A73302D27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E24EB-BDD6-7807-9ECE-0DDBFDA3E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BC8EB8-CC6C-F90D-C325-5E081FA5D48A}"/>
              </a:ext>
            </a:extLst>
          </p:cNvPr>
          <p:cNvSpPr>
            <a:spLocks noGrp="1"/>
          </p:cNvSpPr>
          <p:nvPr>
            <p:ph type="body" idx="1"/>
          </p:nvPr>
        </p:nvSpPr>
        <p:spPr/>
        <p:txBody>
          <a:bodyPr/>
          <a:lstStyle/>
          <a:p>
            <a:r>
              <a:rPr lang="de-DE" dirty="0"/>
              <a:t>Wir sehen hier schon mal ein Problem mit unseren Fragestellungen </a:t>
            </a:r>
            <a:r>
              <a:rPr lang="de-DE" dirty="0" err="1"/>
              <a:t>bzw</a:t>
            </a:r>
            <a:r>
              <a:rPr lang="de-DE" dirty="0"/>
              <a:t> Formulierungen: </a:t>
            </a:r>
          </a:p>
          <a:p>
            <a:r>
              <a:rPr lang="de-DE" sz="1200" dirty="0"/>
              <a:t>Eine fragt nach Hoodies -- Warum tragen hier so viele Leute (schwarze) Hoodies? </a:t>
            </a:r>
          </a:p>
          <a:p>
            <a:r>
              <a:rPr lang="de-DE" sz="1200" dirty="0"/>
              <a:t>Die andere nach Kleidung um Allgemeinen -- Nerds bevorzugen schwarze Klamotten. </a:t>
            </a:r>
          </a:p>
          <a:p>
            <a:r>
              <a:rPr lang="de-DE" sz="1200" dirty="0"/>
              <a:t>Also laufen wir schon mal in Definitionsprobleme.</a:t>
            </a:r>
            <a:endParaRPr lang="de-DE" dirty="0"/>
          </a:p>
          <a:p>
            <a:endParaRPr lang="de-DE" dirty="0"/>
          </a:p>
          <a:p>
            <a:r>
              <a:rPr lang="de-DE" dirty="0"/>
              <a:t>Welche Probleme ergeben sich? Auf Chaos-Event eventuell „erwartet“, dass man schwarz (und E.S. trägt). Leute tragen </a:t>
            </a:r>
            <a:r>
              <a:rPr lang="de-DE" dirty="0" err="1"/>
              <a:t>evtl</a:t>
            </a:r>
            <a:r>
              <a:rPr lang="de-DE" dirty="0"/>
              <a:t> nicht immer den schwarzen Hoodie, nur meistens, </a:t>
            </a:r>
            <a:r>
              <a:rPr lang="de-DE" dirty="0" err="1"/>
              <a:t>zB</a:t>
            </a:r>
            <a:r>
              <a:rPr lang="de-DE" dirty="0"/>
              <a:t> wenn gerade sehr warm. Oder: plötzlich sehr wenige Leute herum – weil </a:t>
            </a:r>
            <a:r>
              <a:rPr lang="de-DE" dirty="0" err="1"/>
              <a:t>Starbug</a:t>
            </a:r>
            <a:r>
              <a:rPr lang="de-DE" dirty="0"/>
              <a:t> Vortrag hält.</a:t>
            </a:r>
          </a:p>
        </p:txBody>
      </p:sp>
      <p:sp>
        <p:nvSpPr>
          <p:cNvPr id="4" name="Slide Number Placeholder 3">
            <a:extLst>
              <a:ext uri="{FF2B5EF4-FFF2-40B4-BE49-F238E27FC236}">
                <a16:creationId xmlns:a16="http://schemas.microsoft.com/office/drawing/2014/main" id="{889F51D5-6444-3772-FB5A-5E21671D53F0}"/>
              </a:ext>
            </a:extLst>
          </p:cNvPr>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88015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22752-3900-E0B7-757D-1641BCA1A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446D7-D1A9-14F2-5FC9-64348A442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530A97-3FF9-D266-4DDF-25BEA0DA46A1}"/>
              </a:ext>
            </a:extLst>
          </p:cNvPr>
          <p:cNvSpPr>
            <a:spLocks noGrp="1"/>
          </p:cNvSpPr>
          <p:nvPr>
            <p:ph type="body" idx="1"/>
          </p:nvPr>
        </p:nvSpPr>
        <p:spPr/>
        <p:txBody>
          <a:bodyPr/>
          <a:lstStyle/>
          <a:p>
            <a:endParaRPr lang="de-DE" dirty="0"/>
          </a:p>
          <a:p>
            <a:endParaRPr lang="de-DE" dirty="0"/>
          </a:p>
          <a:p>
            <a:endParaRPr lang="de-DE" dirty="0"/>
          </a:p>
          <a:p>
            <a:r>
              <a:rPr lang="de-DE" dirty="0"/>
              <a:t>Welche Probleme ergeben sich?</a:t>
            </a:r>
          </a:p>
        </p:txBody>
      </p:sp>
      <p:sp>
        <p:nvSpPr>
          <p:cNvPr id="4" name="Slide Number Placeholder 3">
            <a:extLst>
              <a:ext uri="{FF2B5EF4-FFF2-40B4-BE49-F238E27FC236}">
                <a16:creationId xmlns:a16="http://schemas.microsoft.com/office/drawing/2014/main" id="{241D146B-80D6-F751-35F9-752E2D400F26}"/>
              </a:ext>
            </a:extLst>
          </p:cNvPr>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344397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EB82-06C5-8D54-0A95-DE6657ED0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33871-D2B0-110E-B608-B18EBCD3E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60974-C1D8-ABDE-66EB-C164B2992AFF}"/>
              </a:ext>
            </a:extLst>
          </p:cNvPr>
          <p:cNvSpPr>
            <a:spLocks noGrp="1"/>
          </p:cNvSpPr>
          <p:nvPr>
            <p:ph type="body" idx="1"/>
          </p:nvPr>
        </p:nvSpPr>
        <p:spPr/>
        <p:txBody>
          <a:bodyPr/>
          <a:lstStyle/>
          <a:p>
            <a:endParaRPr lang="de-DE" dirty="0"/>
          </a:p>
          <a:p>
            <a:r>
              <a:rPr lang="de-DE" dirty="0"/>
              <a:t>Datenqualität</a:t>
            </a:r>
          </a:p>
          <a:p>
            <a:r>
              <a:rPr lang="de-DE" dirty="0"/>
              <a:t>Wie exakt sind Dinge erfasst worden?</a:t>
            </a:r>
          </a:p>
          <a:p>
            <a:r>
              <a:rPr lang="de-DE" dirty="0"/>
              <a:t>Wie gut sind Daten aus verschiedenen Quellen miteinander vergleichbar/verwendbar?</a:t>
            </a:r>
          </a:p>
          <a:p>
            <a:endParaRPr lang="de-DE" dirty="0"/>
          </a:p>
          <a:p>
            <a:r>
              <a:rPr lang="de-DE" dirty="0"/>
              <a:t>Welche Probleme ergeben sich?</a:t>
            </a:r>
          </a:p>
        </p:txBody>
      </p:sp>
      <p:sp>
        <p:nvSpPr>
          <p:cNvPr id="4" name="Slide Number Placeholder 3">
            <a:extLst>
              <a:ext uri="{FF2B5EF4-FFF2-40B4-BE49-F238E27FC236}">
                <a16:creationId xmlns:a16="http://schemas.microsoft.com/office/drawing/2014/main" id="{4F55DDD9-BBFB-1FB2-98AF-171DDACBCA29}"/>
              </a:ext>
            </a:extLst>
          </p:cNvPr>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166063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F1CC-89E1-651E-0D47-B4292F7044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0924A-23EE-F872-CA18-56800BAD6C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A84FE-AA45-5A18-2CCE-418B3D9681D0}"/>
              </a:ext>
            </a:extLst>
          </p:cNvPr>
          <p:cNvSpPr>
            <a:spLocks noGrp="1"/>
          </p:cNvSpPr>
          <p:nvPr>
            <p:ph type="body" idx="1"/>
          </p:nvPr>
        </p:nvSpPr>
        <p:spPr/>
        <p:txBody>
          <a:bodyPr/>
          <a:lstStyle/>
          <a:p>
            <a:r>
              <a:rPr lang="de-DE" dirty="0"/>
              <a:t>Welche Probleme ergeben sich?</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Bei Experiment, Interviews, Umfragen: Rosenthal-Effekt!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Beobachtung/Befragung ergibt automatisch Veränderung des Beobachteten</a:t>
            </a:r>
          </a:p>
        </p:txBody>
      </p:sp>
      <p:sp>
        <p:nvSpPr>
          <p:cNvPr id="4" name="Slide Number Placeholder 3">
            <a:extLst>
              <a:ext uri="{FF2B5EF4-FFF2-40B4-BE49-F238E27FC236}">
                <a16:creationId xmlns:a16="http://schemas.microsoft.com/office/drawing/2014/main" id="{316A39EF-0299-8BF4-789A-2E2B357957BD}"/>
              </a:ext>
            </a:extLst>
          </p:cNvPr>
          <p:cNvSpPr>
            <a:spLocks noGrp="1"/>
          </p:cNvSpPr>
          <p:nvPr>
            <p:ph type="sldNum" sz="quarter" idx="5"/>
          </p:nvPr>
        </p:nvSpPr>
        <p:spPr/>
        <p:txBody>
          <a:bodyPr/>
          <a:lstStyle/>
          <a:p>
            <a:fld id="{8B990660-4B7D-4C11-96DB-B19FFA8CA93C}" type="slidenum">
              <a:rPr lang="en-US" smtClean="0"/>
              <a:t>20</a:t>
            </a:fld>
            <a:endParaRPr lang="en-US" dirty="0"/>
          </a:p>
        </p:txBody>
      </p:sp>
    </p:spTree>
    <p:extLst>
      <p:ext uri="{BB962C8B-B14F-4D97-AF65-F5344CB8AC3E}">
        <p14:creationId xmlns:p14="http://schemas.microsoft.com/office/powerpoint/2010/main" val="1736716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1B169-BCA7-CCB7-EE88-E8B2DE8EF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3970B-BA19-3BB7-6112-81A70019C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6750FC-67FC-01CB-85A1-C2F74D5CF1B1}"/>
              </a:ext>
            </a:extLst>
          </p:cNvPr>
          <p:cNvSpPr>
            <a:spLocks noGrp="1"/>
          </p:cNvSpPr>
          <p:nvPr>
            <p:ph type="body" idx="1"/>
          </p:nvPr>
        </p:nvSpPr>
        <p:spPr/>
        <p:txBody>
          <a:bodyPr/>
          <a:lstStyle/>
          <a:p>
            <a:r>
              <a:rPr lang="de-DE" dirty="0"/>
              <a:t>Für alle Methoden: wie werden die Daten an sich aufgezeichnet und gespeichert? </a:t>
            </a:r>
          </a:p>
          <a:p>
            <a:r>
              <a:rPr lang="de-DE" dirty="0"/>
              <a:t>Fragebogen, ja eh.</a:t>
            </a:r>
          </a:p>
          <a:p>
            <a:r>
              <a:rPr lang="de-DE" dirty="0"/>
              <a:t>Notizen – wessen? </a:t>
            </a:r>
          </a:p>
          <a:p>
            <a:r>
              <a:rPr lang="de-DE" dirty="0"/>
              <a:t>Audio + Video –korrektes transkribieren ist PITA.</a:t>
            </a:r>
          </a:p>
          <a:p>
            <a:r>
              <a:rPr lang="de-DE" dirty="0"/>
              <a:t>Audio: Tonfall, Pausen, Betonung – häufig schon eine Interpretation! </a:t>
            </a:r>
          </a:p>
          <a:p>
            <a:r>
              <a:rPr lang="de-DE" dirty="0"/>
              <a:t>Video: Bewegungen, Körpersprache, Mimik, Gestik, … – häufig auch schon eine Interpretation! </a:t>
            </a:r>
          </a:p>
        </p:txBody>
      </p:sp>
      <p:sp>
        <p:nvSpPr>
          <p:cNvPr id="4" name="Slide Number Placeholder 3">
            <a:extLst>
              <a:ext uri="{FF2B5EF4-FFF2-40B4-BE49-F238E27FC236}">
                <a16:creationId xmlns:a16="http://schemas.microsoft.com/office/drawing/2014/main" id="{0D25C38D-C6F6-DF10-E6DB-FCE1743942EA}"/>
              </a:ext>
            </a:extLst>
          </p:cNvPr>
          <p:cNvSpPr>
            <a:spLocks noGrp="1"/>
          </p:cNvSpPr>
          <p:nvPr>
            <p:ph type="sldNum" sz="quarter" idx="5"/>
          </p:nvPr>
        </p:nvSpPr>
        <p:spPr/>
        <p:txBody>
          <a:bodyPr/>
          <a:lstStyle/>
          <a:p>
            <a:fld id="{8B990660-4B7D-4C11-96DB-B19FFA8CA93C}" type="slidenum">
              <a:rPr lang="en-US" smtClean="0"/>
              <a:t>21</a:t>
            </a:fld>
            <a:endParaRPr lang="en-US" dirty="0"/>
          </a:p>
        </p:txBody>
      </p:sp>
    </p:spTree>
    <p:extLst>
      <p:ext uri="{BB962C8B-B14F-4D97-AF65-F5344CB8AC3E}">
        <p14:creationId xmlns:p14="http://schemas.microsoft.com/office/powerpoint/2010/main" val="14331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49FB3-F927-3324-5898-4EDE2FCA5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BF5354-6706-1D71-429A-850AEB4F4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E2EDA-777C-418A-295D-439082FE39C7}"/>
              </a:ext>
            </a:extLst>
          </p:cNvPr>
          <p:cNvSpPr>
            <a:spLocks noGrp="1"/>
          </p:cNvSpPr>
          <p:nvPr>
            <p:ph type="body" idx="1"/>
          </p:nvPr>
        </p:nvSpPr>
        <p:spPr/>
        <p:txBody>
          <a:bodyPr/>
          <a:lstStyle/>
          <a:p>
            <a:r>
              <a:rPr lang="de-DE" dirty="0"/>
              <a:t>Blogpost mit den Slides müsste jetzt online sein.</a:t>
            </a:r>
            <a:endParaRPr lang="en-US" dirty="0"/>
          </a:p>
        </p:txBody>
      </p:sp>
      <p:sp>
        <p:nvSpPr>
          <p:cNvPr id="4" name="Slide Number Placeholder 3">
            <a:extLst>
              <a:ext uri="{FF2B5EF4-FFF2-40B4-BE49-F238E27FC236}">
                <a16:creationId xmlns:a16="http://schemas.microsoft.com/office/drawing/2014/main" id="{759BAB09-1C3C-C628-612D-39EFF188C355}"/>
              </a:ext>
            </a:extLst>
          </p:cNvPr>
          <p:cNvSpPr>
            <a:spLocks noGrp="1"/>
          </p:cNvSpPr>
          <p:nvPr>
            <p:ph type="sldNum" sz="quarter" idx="5"/>
          </p:nvPr>
        </p:nvSpPr>
        <p:spPr/>
        <p:txBody>
          <a:bodyPr/>
          <a:lstStyle/>
          <a:p>
            <a:fld id="{15F60685-43B5-4868-B9AC-811274472CB1}" type="slidenum">
              <a:rPr lang="en-US" smtClean="0"/>
              <a:t>2</a:t>
            </a:fld>
            <a:endParaRPr lang="en-US"/>
          </a:p>
        </p:txBody>
      </p:sp>
    </p:spTree>
    <p:extLst>
      <p:ext uri="{BB962C8B-B14F-4D97-AF65-F5344CB8AC3E}">
        <p14:creationId xmlns:p14="http://schemas.microsoft.com/office/powerpoint/2010/main" val="2397021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5B92E-D5F0-6038-962B-FB06247D0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4AB96-D35D-8321-F5FA-39596B89D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24F97-755E-0F1A-A821-DA3385639C51}"/>
              </a:ext>
            </a:extLst>
          </p:cNvPr>
          <p:cNvSpPr>
            <a:spLocks noGrp="1"/>
          </p:cNvSpPr>
          <p:nvPr>
            <p:ph type="body" idx="1"/>
          </p:nvPr>
        </p:nvSpPr>
        <p:spPr/>
        <p:txBody>
          <a:bodyPr/>
          <a:lstStyle/>
          <a:p>
            <a:endParaRPr lang="de-DE" dirty="0"/>
          </a:p>
          <a:p>
            <a:endParaRPr lang="de-DE" dirty="0"/>
          </a:p>
          <a:p>
            <a:endParaRPr lang="de-DE" dirty="0"/>
          </a:p>
          <a:p>
            <a:r>
              <a:rPr lang="de-DE" dirty="0" err="1"/>
              <a:t>Yay</a:t>
            </a:r>
            <a:r>
              <a:rPr lang="de-DE" dirty="0"/>
              <a:t>, wir haben unsere Daten, jetzt </a:t>
            </a:r>
            <a:r>
              <a:rPr lang="de-DE" dirty="0">
                <a:sym typeface="Wingdings" panose="05000000000000000000" pitchFamily="2" charset="2"/>
              </a:rPr>
              <a:t> Analyse!</a:t>
            </a:r>
          </a:p>
          <a:p>
            <a:r>
              <a:rPr lang="de-DE" dirty="0">
                <a:sym typeface="Wingdings" panose="05000000000000000000" pitchFamily="2" charset="2"/>
              </a:rPr>
              <a:t>Kurzer Check, 50% des Inhalts, 30% der Folien, wo sind wir mit der Zeit?</a:t>
            </a:r>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5F28E19F-F227-11EB-B371-DEFA6317A886}"/>
              </a:ext>
            </a:extLst>
          </p:cNvPr>
          <p:cNvSpPr>
            <a:spLocks noGrp="1"/>
          </p:cNvSpPr>
          <p:nvPr>
            <p:ph type="sldNum" sz="quarter" idx="5"/>
          </p:nvPr>
        </p:nvSpPr>
        <p:spPr/>
        <p:txBody>
          <a:bodyPr/>
          <a:lstStyle/>
          <a:p>
            <a:fld id="{8B990660-4B7D-4C11-96DB-B19FFA8CA93C}" type="slidenum">
              <a:rPr lang="en-US" smtClean="0"/>
              <a:t>22</a:t>
            </a:fld>
            <a:endParaRPr lang="en-US" dirty="0"/>
          </a:p>
        </p:txBody>
      </p:sp>
    </p:spTree>
    <p:extLst>
      <p:ext uri="{BB962C8B-B14F-4D97-AF65-F5344CB8AC3E}">
        <p14:creationId xmlns:p14="http://schemas.microsoft.com/office/powerpoint/2010/main" val="284861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DB407-E4D4-9D3A-8FAA-203956904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933C5-ED85-5E78-1974-475F25AC1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A9A12-5342-5484-B418-729345C2CB94}"/>
              </a:ext>
            </a:extLst>
          </p:cNvPr>
          <p:cNvSpPr>
            <a:spLocks noGrp="1"/>
          </p:cNvSpPr>
          <p:nvPr>
            <p:ph type="body" idx="1"/>
          </p:nvPr>
        </p:nvSpPr>
        <p:spPr/>
        <p:txBody>
          <a:bodyPr/>
          <a:lstStyle/>
          <a:p>
            <a:endParaRPr lang="de-DE" dirty="0"/>
          </a:p>
          <a:p>
            <a:r>
              <a:rPr lang="de-DE" dirty="0"/>
              <a:t>Grundsätzliche bei jeder Analyse: es wird interpretiert, Statistiken sind NICHT neutral!</a:t>
            </a:r>
          </a:p>
        </p:txBody>
      </p:sp>
      <p:sp>
        <p:nvSpPr>
          <p:cNvPr id="4" name="Slide Number Placeholder 3">
            <a:extLst>
              <a:ext uri="{FF2B5EF4-FFF2-40B4-BE49-F238E27FC236}">
                <a16:creationId xmlns:a16="http://schemas.microsoft.com/office/drawing/2014/main" id="{411A447E-4790-43F5-A1CD-5D8C824A4B63}"/>
              </a:ext>
            </a:extLst>
          </p:cNvPr>
          <p:cNvSpPr>
            <a:spLocks noGrp="1"/>
          </p:cNvSpPr>
          <p:nvPr>
            <p:ph type="sldNum" sz="quarter" idx="5"/>
          </p:nvPr>
        </p:nvSpPr>
        <p:spPr/>
        <p:txBody>
          <a:bodyPr/>
          <a:lstStyle/>
          <a:p>
            <a:fld id="{8B990660-4B7D-4C11-96DB-B19FFA8CA93C}" type="slidenum">
              <a:rPr lang="en-US" smtClean="0"/>
              <a:t>24</a:t>
            </a:fld>
            <a:endParaRPr lang="en-US" dirty="0"/>
          </a:p>
        </p:txBody>
      </p:sp>
    </p:spTree>
    <p:extLst>
      <p:ext uri="{BB962C8B-B14F-4D97-AF65-F5344CB8AC3E}">
        <p14:creationId xmlns:p14="http://schemas.microsoft.com/office/powerpoint/2010/main" val="24738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52CC9-2357-B5B8-394C-C19A335B5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D6FBF-B5BF-D08D-C885-04D6D4E71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2668A-6878-3813-01F7-8914DCF52B16}"/>
              </a:ext>
            </a:extLst>
          </p:cNvPr>
          <p:cNvSpPr>
            <a:spLocks noGrp="1"/>
          </p:cNvSpPr>
          <p:nvPr>
            <p:ph type="body" idx="1"/>
          </p:nvPr>
        </p:nvSpPr>
        <p:spPr/>
        <p:txBody>
          <a:bodyPr/>
          <a:lstStyle/>
          <a:p>
            <a:endParaRPr lang="de-DE" dirty="0"/>
          </a:p>
          <a:p>
            <a:r>
              <a:rPr lang="de-DE" dirty="0"/>
              <a:t>Aus qualitativen Daten können auch quantitative rausgeholt werden – z.B. Häufigkeiten von Worten oder Phrasen</a:t>
            </a:r>
          </a:p>
          <a:p>
            <a:r>
              <a:rPr lang="de-DE" dirty="0"/>
              <a:t>Grundsätzlich auch bei jeder Analyse: es wird interpretiert, Zahlen sind NICHT neutral!</a:t>
            </a:r>
          </a:p>
        </p:txBody>
      </p:sp>
      <p:sp>
        <p:nvSpPr>
          <p:cNvPr id="4" name="Slide Number Placeholder 3">
            <a:extLst>
              <a:ext uri="{FF2B5EF4-FFF2-40B4-BE49-F238E27FC236}">
                <a16:creationId xmlns:a16="http://schemas.microsoft.com/office/drawing/2014/main" id="{CF672496-B66A-01DD-7709-16AA7526D234}"/>
              </a:ext>
            </a:extLst>
          </p:cNvPr>
          <p:cNvSpPr>
            <a:spLocks noGrp="1"/>
          </p:cNvSpPr>
          <p:nvPr>
            <p:ph type="sldNum" sz="quarter" idx="5"/>
          </p:nvPr>
        </p:nvSpPr>
        <p:spPr/>
        <p:txBody>
          <a:bodyPr/>
          <a:lstStyle/>
          <a:p>
            <a:fld id="{8B990660-4B7D-4C11-96DB-B19FFA8CA93C}" type="slidenum">
              <a:rPr lang="en-US" smtClean="0"/>
              <a:t>25</a:t>
            </a:fld>
            <a:endParaRPr lang="en-US" dirty="0"/>
          </a:p>
        </p:txBody>
      </p:sp>
    </p:spTree>
    <p:extLst>
      <p:ext uri="{BB962C8B-B14F-4D97-AF65-F5344CB8AC3E}">
        <p14:creationId xmlns:p14="http://schemas.microsoft.com/office/powerpoint/2010/main" val="2143567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9DAEA-9C52-6D21-747B-EC639C8CE5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18613F-7770-AD9B-0D52-1FDA4171D8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A58B50-382E-548C-0AEC-6262454D7A7C}"/>
              </a:ext>
            </a:extLst>
          </p:cNvPr>
          <p:cNvSpPr>
            <a:spLocks noGrp="1"/>
          </p:cNvSpPr>
          <p:nvPr>
            <p:ph type="body" idx="1"/>
          </p:nvPr>
        </p:nvSpPr>
        <p:spPr/>
        <p:txBody>
          <a:bodyPr/>
          <a:lstStyle/>
          <a:p>
            <a:endParaRPr lang="de-DE" dirty="0"/>
          </a:p>
          <a:p>
            <a:r>
              <a:rPr lang="de-DE" dirty="0"/>
              <a:t>Aus qualitativen Daten können auch quantitative rausgeholt werden – z.B. Häufigkeiten von Worten oder Phrasen</a:t>
            </a:r>
          </a:p>
          <a:p>
            <a:r>
              <a:rPr lang="de-DE" dirty="0"/>
              <a:t>Grundsätzlich auch bei jeder Analyse: es wird interpretiert, Zahlen sind NICHT neutral!</a:t>
            </a:r>
          </a:p>
        </p:txBody>
      </p:sp>
      <p:sp>
        <p:nvSpPr>
          <p:cNvPr id="4" name="Slide Number Placeholder 3">
            <a:extLst>
              <a:ext uri="{FF2B5EF4-FFF2-40B4-BE49-F238E27FC236}">
                <a16:creationId xmlns:a16="http://schemas.microsoft.com/office/drawing/2014/main" id="{0D820619-6261-BC67-B091-96AEFDA0CFCE}"/>
              </a:ext>
            </a:extLst>
          </p:cNvPr>
          <p:cNvSpPr>
            <a:spLocks noGrp="1"/>
          </p:cNvSpPr>
          <p:nvPr>
            <p:ph type="sldNum" sz="quarter" idx="5"/>
          </p:nvPr>
        </p:nvSpPr>
        <p:spPr/>
        <p:txBody>
          <a:bodyPr/>
          <a:lstStyle/>
          <a:p>
            <a:fld id="{8B990660-4B7D-4C11-96DB-B19FFA8CA93C}" type="slidenum">
              <a:rPr lang="en-US" smtClean="0"/>
              <a:t>26</a:t>
            </a:fld>
            <a:endParaRPr lang="en-US" dirty="0"/>
          </a:p>
        </p:txBody>
      </p:sp>
    </p:spTree>
    <p:extLst>
      <p:ext uri="{BB962C8B-B14F-4D97-AF65-F5344CB8AC3E}">
        <p14:creationId xmlns:p14="http://schemas.microsoft.com/office/powerpoint/2010/main" val="3017095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70231-B601-4FED-5773-28D1B7960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F04FE-6D74-1752-762C-7A815B4D51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EB9CA-3A7F-0F38-AB7D-330552332C6C}"/>
              </a:ext>
            </a:extLst>
          </p:cNvPr>
          <p:cNvSpPr>
            <a:spLocks noGrp="1"/>
          </p:cNvSpPr>
          <p:nvPr>
            <p:ph type="body" idx="1"/>
          </p:nvPr>
        </p:nvSpPr>
        <p:spPr/>
        <p:txBody>
          <a:bodyPr/>
          <a:lstStyle/>
          <a:p>
            <a:r>
              <a:rPr lang="de-DE" dirty="0"/>
              <a:t>Na dann … auf zur </a:t>
            </a:r>
            <a:r>
              <a:rPr lang="de-DE" dirty="0" err="1"/>
              <a:t>Weltherrscha</a:t>
            </a:r>
            <a:r>
              <a:rPr lang="de-DE" dirty="0"/>
              <a:t>-, äh, zum Schreiben!</a:t>
            </a:r>
          </a:p>
        </p:txBody>
      </p:sp>
      <p:sp>
        <p:nvSpPr>
          <p:cNvPr id="4" name="Slide Number Placeholder 3">
            <a:extLst>
              <a:ext uri="{FF2B5EF4-FFF2-40B4-BE49-F238E27FC236}">
                <a16:creationId xmlns:a16="http://schemas.microsoft.com/office/drawing/2014/main" id="{2CD4C354-A14D-23F1-709D-377A16BE80F6}"/>
              </a:ext>
            </a:extLst>
          </p:cNvPr>
          <p:cNvSpPr>
            <a:spLocks noGrp="1"/>
          </p:cNvSpPr>
          <p:nvPr>
            <p:ph type="sldNum" sz="quarter" idx="5"/>
          </p:nvPr>
        </p:nvSpPr>
        <p:spPr/>
        <p:txBody>
          <a:bodyPr/>
          <a:lstStyle/>
          <a:p>
            <a:fld id="{8B990660-4B7D-4C11-96DB-B19FFA8CA93C}" type="slidenum">
              <a:rPr lang="en-US" smtClean="0"/>
              <a:t>27</a:t>
            </a:fld>
            <a:endParaRPr lang="en-US" dirty="0"/>
          </a:p>
        </p:txBody>
      </p:sp>
    </p:spTree>
    <p:extLst>
      <p:ext uri="{BB962C8B-B14F-4D97-AF65-F5344CB8AC3E}">
        <p14:creationId xmlns:p14="http://schemas.microsoft.com/office/powerpoint/2010/main" val="2507904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ABCF1-F65F-15A1-B3E0-F49EA10B1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64053-294E-5A2B-219E-EA9D77D4B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E78C49-9078-5422-FBB8-541EDDE9DC5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2A3EC4D8-118C-B2E1-49C5-BEC928D60ACC}"/>
              </a:ext>
            </a:extLst>
          </p:cNvPr>
          <p:cNvSpPr>
            <a:spLocks noGrp="1"/>
          </p:cNvSpPr>
          <p:nvPr>
            <p:ph type="sldNum" sz="quarter" idx="5"/>
          </p:nvPr>
        </p:nvSpPr>
        <p:spPr/>
        <p:txBody>
          <a:bodyPr/>
          <a:lstStyle/>
          <a:p>
            <a:fld id="{8B990660-4B7D-4C11-96DB-B19FFA8CA93C}" type="slidenum">
              <a:rPr lang="en-US" smtClean="0"/>
              <a:t>29</a:t>
            </a:fld>
            <a:endParaRPr lang="en-US" dirty="0"/>
          </a:p>
        </p:txBody>
      </p:sp>
    </p:spTree>
    <p:extLst>
      <p:ext uri="{BB962C8B-B14F-4D97-AF65-F5344CB8AC3E}">
        <p14:creationId xmlns:p14="http://schemas.microsoft.com/office/powerpoint/2010/main" val="1113448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DF65B-A7B6-0936-15C5-F627EDACB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477C8-8FBE-31EA-8BBE-2CD556F1E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98548-6D57-9A1B-7059-609875E103B5}"/>
              </a:ext>
            </a:extLst>
          </p:cNvPr>
          <p:cNvSpPr>
            <a:spLocks noGrp="1"/>
          </p:cNvSpPr>
          <p:nvPr>
            <p:ph type="body" idx="1"/>
          </p:nvPr>
        </p:nvSpPr>
        <p:spPr/>
        <p:txBody>
          <a:bodyPr/>
          <a:lstStyle/>
          <a:p>
            <a:endParaRPr lang="de-DE" dirty="0"/>
          </a:p>
          <a:p>
            <a:r>
              <a:rPr lang="de-DE" dirty="0"/>
              <a:t>Wichtig: DO NOT OVERSTATE YOUR FINDINGS.</a:t>
            </a:r>
          </a:p>
          <a:p>
            <a:r>
              <a:rPr lang="de-DE" dirty="0"/>
              <a:t>Deshalb oft Formulierungen wie „Unsere Daten weisen auf (…) hin.“, „Es scheint ein Zusammenhang zu bestehen zwischen A und X“, und vor allem: „Weitere Untersuchungen sind notwendig.“</a:t>
            </a:r>
          </a:p>
          <a:p>
            <a:r>
              <a:rPr lang="de-DE" dirty="0"/>
              <a:t>Keine Sprachregelung, sondern: unsere Ergebnisse KÖNNEN fehlerhaft sein. Wir möchten, dass andere sie prüfen, verbessern, darauf aufbauen.</a:t>
            </a:r>
          </a:p>
        </p:txBody>
      </p:sp>
      <p:sp>
        <p:nvSpPr>
          <p:cNvPr id="4" name="Slide Number Placeholder 3">
            <a:extLst>
              <a:ext uri="{FF2B5EF4-FFF2-40B4-BE49-F238E27FC236}">
                <a16:creationId xmlns:a16="http://schemas.microsoft.com/office/drawing/2014/main" id="{662607CB-684B-AEFA-6542-C86FAF0AC979}"/>
              </a:ext>
            </a:extLst>
          </p:cNvPr>
          <p:cNvSpPr>
            <a:spLocks noGrp="1"/>
          </p:cNvSpPr>
          <p:nvPr>
            <p:ph type="sldNum" sz="quarter" idx="5"/>
          </p:nvPr>
        </p:nvSpPr>
        <p:spPr/>
        <p:txBody>
          <a:bodyPr/>
          <a:lstStyle/>
          <a:p>
            <a:fld id="{8B990660-4B7D-4C11-96DB-B19FFA8CA93C}" type="slidenum">
              <a:rPr lang="en-US" smtClean="0"/>
              <a:t>30</a:t>
            </a:fld>
            <a:endParaRPr lang="en-US" dirty="0"/>
          </a:p>
        </p:txBody>
      </p:sp>
    </p:spTree>
    <p:extLst>
      <p:ext uri="{BB962C8B-B14F-4D97-AF65-F5344CB8AC3E}">
        <p14:creationId xmlns:p14="http://schemas.microsoft.com/office/powerpoint/2010/main" val="2258784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406A-A2B0-2622-ED3E-41770508A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EB7F6-2800-870E-23F4-89F3F98C2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433929-3651-5FB9-5B19-D445135EEED8}"/>
              </a:ext>
            </a:extLst>
          </p:cNvPr>
          <p:cNvSpPr>
            <a:spLocks noGrp="1"/>
          </p:cNvSpPr>
          <p:nvPr>
            <p:ph type="body" idx="1"/>
          </p:nvPr>
        </p:nvSpPr>
        <p:spPr/>
        <p:txBody>
          <a:bodyPr/>
          <a:lstStyle/>
          <a:p>
            <a:r>
              <a:rPr lang="de-DE" dirty="0"/>
              <a:t>ACM = </a:t>
            </a:r>
            <a:r>
              <a:rPr lang="de-DE" dirty="0" err="1"/>
              <a:t>Association</a:t>
            </a:r>
            <a:r>
              <a:rPr lang="de-DE" dirty="0"/>
              <a:t> </a:t>
            </a:r>
            <a:r>
              <a:rPr lang="de-DE" dirty="0" err="1"/>
              <a:t>for</a:t>
            </a:r>
            <a:r>
              <a:rPr lang="de-DE" dirty="0"/>
              <a:t> Computing Machinery</a:t>
            </a:r>
          </a:p>
          <a:p>
            <a:r>
              <a:rPr lang="de-DE" dirty="0"/>
              <a:t>IEEE = </a:t>
            </a:r>
            <a:r>
              <a:rPr lang="en-US" dirty="0"/>
              <a:t>Institute of Electrical and Electronics Engineers.</a:t>
            </a:r>
            <a:endParaRPr lang="de-DE" dirty="0"/>
          </a:p>
        </p:txBody>
      </p:sp>
      <p:sp>
        <p:nvSpPr>
          <p:cNvPr id="4" name="Slide Number Placeholder 3">
            <a:extLst>
              <a:ext uri="{FF2B5EF4-FFF2-40B4-BE49-F238E27FC236}">
                <a16:creationId xmlns:a16="http://schemas.microsoft.com/office/drawing/2014/main" id="{F2D8119C-A0C2-C15B-A259-15C84B4261EE}"/>
              </a:ext>
            </a:extLst>
          </p:cNvPr>
          <p:cNvSpPr>
            <a:spLocks noGrp="1"/>
          </p:cNvSpPr>
          <p:nvPr>
            <p:ph type="sldNum" sz="quarter" idx="5"/>
          </p:nvPr>
        </p:nvSpPr>
        <p:spPr/>
        <p:txBody>
          <a:bodyPr/>
          <a:lstStyle/>
          <a:p>
            <a:fld id="{8B990660-4B7D-4C11-96DB-B19FFA8CA93C}" type="slidenum">
              <a:rPr lang="en-US" smtClean="0"/>
              <a:t>31</a:t>
            </a:fld>
            <a:endParaRPr lang="en-US" dirty="0"/>
          </a:p>
        </p:txBody>
      </p:sp>
    </p:spTree>
    <p:extLst>
      <p:ext uri="{BB962C8B-B14F-4D97-AF65-F5344CB8AC3E}">
        <p14:creationId xmlns:p14="http://schemas.microsoft.com/office/powerpoint/2010/main" val="1347780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78BF1-A801-C98F-E7CA-32ECB6616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45F5C6-2D47-1DAE-48CE-2F29EEFF6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EE8938-7419-95BF-2E4D-62A752219B76}"/>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4C4BAFCD-26F2-CE6A-A513-3ED7D1A51744}"/>
              </a:ext>
            </a:extLst>
          </p:cNvPr>
          <p:cNvSpPr>
            <a:spLocks noGrp="1"/>
          </p:cNvSpPr>
          <p:nvPr>
            <p:ph type="sldNum" sz="quarter" idx="5"/>
          </p:nvPr>
        </p:nvSpPr>
        <p:spPr/>
        <p:txBody>
          <a:bodyPr/>
          <a:lstStyle/>
          <a:p>
            <a:fld id="{8B990660-4B7D-4C11-96DB-B19FFA8CA93C}" type="slidenum">
              <a:rPr lang="en-US" smtClean="0"/>
              <a:t>32</a:t>
            </a:fld>
            <a:endParaRPr lang="en-US" dirty="0"/>
          </a:p>
        </p:txBody>
      </p:sp>
    </p:spTree>
    <p:extLst>
      <p:ext uri="{BB962C8B-B14F-4D97-AF65-F5344CB8AC3E}">
        <p14:creationId xmlns:p14="http://schemas.microsoft.com/office/powerpoint/2010/main" val="3442337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C7E5-4209-4603-B40F-58AA579D1E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4F65A-5953-471B-2EDC-A351F93DF5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ECE33-213A-75C7-95BD-E15C1BB17097}"/>
              </a:ext>
            </a:extLst>
          </p:cNvPr>
          <p:cNvSpPr>
            <a:spLocks noGrp="1"/>
          </p:cNvSpPr>
          <p:nvPr>
            <p:ph type="body" idx="1"/>
          </p:nvPr>
        </p:nvSpPr>
        <p:spPr/>
        <p:txBody>
          <a:bodyPr/>
          <a:lstStyle/>
          <a:p>
            <a:r>
              <a:rPr lang="de-DE" dirty="0"/>
              <a:t>Na dann … auf zur </a:t>
            </a:r>
            <a:r>
              <a:rPr lang="de-DE" dirty="0" err="1"/>
              <a:t>Weltherrscha</a:t>
            </a:r>
            <a:r>
              <a:rPr lang="de-DE" dirty="0"/>
              <a:t>-, äh, zum Schreiben!</a:t>
            </a:r>
          </a:p>
        </p:txBody>
      </p:sp>
      <p:sp>
        <p:nvSpPr>
          <p:cNvPr id="4" name="Slide Number Placeholder 3">
            <a:extLst>
              <a:ext uri="{FF2B5EF4-FFF2-40B4-BE49-F238E27FC236}">
                <a16:creationId xmlns:a16="http://schemas.microsoft.com/office/drawing/2014/main" id="{1D1332FE-12C8-3C8F-2286-8EC2C663605E}"/>
              </a:ext>
            </a:extLst>
          </p:cNvPr>
          <p:cNvSpPr>
            <a:spLocks noGrp="1"/>
          </p:cNvSpPr>
          <p:nvPr>
            <p:ph type="sldNum" sz="quarter" idx="5"/>
          </p:nvPr>
        </p:nvSpPr>
        <p:spPr/>
        <p:txBody>
          <a:bodyPr/>
          <a:lstStyle/>
          <a:p>
            <a:fld id="{8B990660-4B7D-4C11-96DB-B19FFA8CA93C}" type="slidenum">
              <a:rPr lang="en-US" smtClean="0"/>
              <a:t>33</a:t>
            </a:fld>
            <a:endParaRPr lang="en-US" dirty="0"/>
          </a:p>
        </p:txBody>
      </p:sp>
    </p:spTree>
    <p:extLst>
      <p:ext uri="{BB962C8B-B14F-4D97-AF65-F5344CB8AC3E}">
        <p14:creationId xmlns:p14="http://schemas.microsoft.com/office/powerpoint/2010/main" val="13412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1FB7D-E187-449C-95C7-66361403A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F0780-60BC-1109-E141-B3777C908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8C6C6-9BA7-26B3-1D15-FD5D1FF49A65}"/>
              </a:ext>
            </a:extLst>
          </p:cNvPr>
          <p:cNvSpPr>
            <a:spLocks noGrp="1"/>
          </p:cNvSpPr>
          <p:nvPr>
            <p:ph type="body" idx="1"/>
          </p:nvPr>
        </p:nvSpPr>
        <p:spPr/>
        <p:txBody>
          <a:bodyPr/>
          <a:lstStyle/>
          <a:p>
            <a:r>
              <a:rPr lang="de-DE" dirty="0" err="1"/>
              <a:t>let‘s</a:t>
            </a:r>
            <a:r>
              <a:rPr lang="de-DE" dirty="0"/>
              <a:t> </a:t>
            </a:r>
            <a:r>
              <a:rPr lang="de-DE" dirty="0" err="1"/>
              <a:t>get</a:t>
            </a:r>
            <a:r>
              <a:rPr lang="de-DE" dirty="0"/>
              <a:t> </a:t>
            </a:r>
            <a:r>
              <a:rPr lang="de-DE" dirty="0" err="1"/>
              <a:t>going</a:t>
            </a:r>
            <a:r>
              <a:rPr lang="de-DE" dirty="0"/>
              <a:t> :</a:t>
            </a:r>
            <a:r>
              <a:rPr lang="de-DE" dirty="0" err="1"/>
              <a:t>sweat_smile</a:t>
            </a:r>
            <a:r>
              <a:rPr lang="de-DE" dirty="0"/>
              <a:t>: </a:t>
            </a:r>
            <a:endParaRPr lang="en-US" dirty="0"/>
          </a:p>
        </p:txBody>
      </p:sp>
      <p:sp>
        <p:nvSpPr>
          <p:cNvPr id="4" name="Slide Number Placeholder 3">
            <a:extLst>
              <a:ext uri="{FF2B5EF4-FFF2-40B4-BE49-F238E27FC236}">
                <a16:creationId xmlns:a16="http://schemas.microsoft.com/office/drawing/2014/main" id="{E2656F57-AC49-6F13-7195-F1B6D213BC2A}"/>
              </a:ext>
            </a:extLst>
          </p:cNvPr>
          <p:cNvSpPr>
            <a:spLocks noGrp="1"/>
          </p:cNvSpPr>
          <p:nvPr>
            <p:ph type="sldNum" sz="quarter" idx="5"/>
          </p:nvPr>
        </p:nvSpPr>
        <p:spPr/>
        <p:txBody>
          <a:bodyPr/>
          <a:lstStyle/>
          <a:p>
            <a:fld id="{15F60685-43B5-4868-B9AC-811274472CB1}" type="slidenum">
              <a:rPr lang="en-US" smtClean="0"/>
              <a:t>3</a:t>
            </a:fld>
            <a:endParaRPr lang="en-US"/>
          </a:p>
        </p:txBody>
      </p:sp>
    </p:spTree>
    <p:extLst>
      <p:ext uri="{BB962C8B-B14F-4D97-AF65-F5344CB8AC3E}">
        <p14:creationId xmlns:p14="http://schemas.microsoft.com/office/powerpoint/2010/main" val="835677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9506F-CB2C-DE0E-5945-41390791E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13A74-B030-1948-F7FD-2A19A1E49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670BC-4461-1E61-E497-721826AEA961}"/>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CA73980E-08AD-A8EC-C27B-40B5158F3921}"/>
              </a:ext>
            </a:extLst>
          </p:cNvPr>
          <p:cNvSpPr>
            <a:spLocks noGrp="1"/>
          </p:cNvSpPr>
          <p:nvPr>
            <p:ph type="sldNum" sz="quarter" idx="5"/>
          </p:nvPr>
        </p:nvSpPr>
        <p:spPr/>
        <p:txBody>
          <a:bodyPr/>
          <a:lstStyle/>
          <a:p>
            <a:fld id="{8B990660-4B7D-4C11-96DB-B19FFA8CA93C}" type="slidenum">
              <a:rPr lang="en-US" smtClean="0"/>
              <a:t>35</a:t>
            </a:fld>
            <a:endParaRPr lang="en-US" dirty="0"/>
          </a:p>
        </p:txBody>
      </p:sp>
    </p:spTree>
    <p:extLst>
      <p:ext uri="{BB962C8B-B14F-4D97-AF65-F5344CB8AC3E}">
        <p14:creationId xmlns:p14="http://schemas.microsoft.com/office/powerpoint/2010/main" val="2148923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771C-2717-541C-E4D4-E0708C3F0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26940-31D1-A8DA-90DB-16E3FD3F7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7619E-E181-23AB-E29D-23CE9DF5B8C9}"/>
              </a:ext>
            </a:extLst>
          </p:cNvPr>
          <p:cNvSpPr>
            <a:spLocks noGrp="1"/>
          </p:cNvSpPr>
          <p:nvPr>
            <p:ph type="body" idx="1"/>
          </p:nvPr>
        </p:nvSpPr>
        <p:spPr/>
        <p:txBody>
          <a:bodyPr/>
          <a:lstStyle/>
          <a:p>
            <a:endParaRPr lang="de-DE" dirty="0"/>
          </a:p>
          <a:p>
            <a:r>
              <a:rPr lang="de-DE" dirty="0"/>
              <a:t>Wer hier schon weiß, worum es geht, bitte PSSSSCHT</a:t>
            </a:r>
          </a:p>
          <a:p>
            <a:r>
              <a:rPr lang="de-DE" dirty="0"/>
              <a:t>The Lancet – vermutlich einigen hier bekannt wegen vieler Studien rund um Covid-19 in 2020 und Folgejahren</a:t>
            </a:r>
          </a:p>
          <a:p>
            <a:r>
              <a:rPr lang="de-DE" dirty="0"/>
              <a:t>BMJ – nicht das Bundesministerium für Justiz (</a:t>
            </a:r>
            <a:r>
              <a:rPr lang="de-DE" dirty="0" err="1"/>
              <a:t>thöhö</a:t>
            </a:r>
            <a:r>
              <a:rPr lang="de-DE" dirty="0"/>
              <a:t>), sondern der neue Name des British Medical Journal</a:t>
            </a:r>
          </a:p>
          <a:p>
            <a:r>
              <a:rPr lang="de-DE" dirty="0"/>
              <a:t>Also beides </a:t>
            </a:r>
            <a:r>
              <a:rPr lang="de-DE" dirty="0" err="1"/>
              <a:t>fancy</a:t>
            </a:r>
            <a:r>
              <a:rPr lang="de-DE" dirty="0"/>
              <a:t> Räume, um wissenschaftliche Arbeit zu publizieren!</a:t>
            </a:r>
          </a:p>
          <a:p>
            <a:endParaRPr lang="de-DE" dirty="0"/>
          </a:p>
          <a:p>
            <a:r>
              <a:rPr lang="de-DE" dirty="0"/>
              <a:t>Wichtig zu erwähnen, dass beide Publikationen eher außerhalb „unserer“ Arbeitsfelder als Community liegen </a:t>
            </a:r>
          </a:p>
        </p:txBody>
      </p:sp>
      <p:sp>
        <p:nvSpPr>
          <p:cNvPr id="4" name="Slide Number Placeholder 3">
            <a:extLst>
              <a:ext uri="{FF2B5EF4-FFF2-40B4-BE49-F238E27FC236}">
                <a16:creationId xmlns:a16="http://schemas.microsoft.com/office/drawing/2014/main" id="{7433A7E2-8A92-9685-87F6-043583B2FA80}"/>
              </a:ext>
            </a:extLst>
          </p:cNvPr>
          <p:cNvSpPr>
            <a:spLocks noGrp="1"/>
          </p:cNvSpPr>
          <p:nvPr>
            <p:ph type="sldNum" sz="quarter" idx="5"/>
          </p:nvPr>
        </p:nvSpPr>
        <p:spPr/>
        <p:txBody>
          <a:bodyPr/>
          <a:lstStyle/>
          <a:p>
            <a:fld id="{8B990660-4B7D-4C11-96DB-B19FFA8CA93C}" type="slidenum">
              <a:rPr lang="en-US" smtClean="0"/>
              <a:t>36</a:t>
            </a:fld>
            <a:endParaRPr lang="en-US" dirty="0"/>
          </a:p>
        </p:txBody>
      </p:sp>
    </p:spTree>
    <p:extLst>
      <p:ext uri="{BB962C8B-B14F-4D97-AF65-F5344CB8AC3E}">
        <p14:creationId xmlns:p14="http://schemas.microsoft.com/office/powerpoint/2010/main" val="1010536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2C10E-0FD3-A80F-53E6-9B834226E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CAE3F-0230-9CAB-F631-5A4BC685A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EA99C2-FE61-9C42-BFB0-F65659ACEFF6}"/>
              </a:ext>
            </a:extLst>
          </p:cNvPr>
          <p:cNvSpPr>
            <a:spLocks noGrp="1"/>
          </p:cNvSpPr>
          <p:nvPr>
            <p:ph type="body" idx="1"/>
          </p:nvPr>
        </p:nvSpPr>
        <p:spPr/>
        <p:txBody>
          <a:bodyPr/>
          <a:lstStyle/>
          <a:p>
            <a:endParaRPr lang="de-DE" dirty="0"/>
          </a:p>
          <a:p>
            <a:r>
              <a:rPr lang="de-DE" dirty="0"/>
              <a:t>Wer das Paper schon kennt, bitte nicht spoilern!</a:t>
            </a:r>
          </a:p>
          <a:p>
            <a:r>
              <a:rPr lang="de-DE" dirty="0"/>
              <a:t>"Lymphatische Hyperplasie, unspezifische Kolitis und tiefgreifende Entwicklungsstörung bei Kindern"</a:t>
            </a:r>
          </a:p>
          <a:p>
            <a:endParaRPr lang="de-DE" dirty="0"/>
          </a:p>
          <a:p>
            <a:r>
              <a:rPr lang="de-DE" dirty="0"/>
              <a:t>Titel vorlesen/übersetzen!</a:t>
            </a:r>
          </a:p>
        </p:txBody>
      </p:sp>
      <p:sp>
        <p:nvSpPr>
          <p:cNvPr id="4" name="Slide Number Placeholder 3">
            <a:extLst>
              <a:ext uri="{FF2B5EF4-FFF2-40B4-BE49-F238E27FC236}">
                <a16:creationId xmlns:a16="http://schemas.microsoft.com/office/drawing/2014/main" id="{27F14376-0D3E-3531-7BFB-78FD6E3B7B5B}"/>
              </a:ext>
            </a:extLst>
          </p:cNvPr>
          <p:cNvSpPr>
            <a:spLocks noGrp="1"/>
          </p:cNvSpPr>
          <p:nvPr>
            <p:ph type="sldNum" sz="quarter" idx="5"/>
          </p:nvPr>
        </p:nvSpPr>
        <p:spPr/>
        <p:txBody>
          <a:bodyPr/>
          <a:lstStyle/>
          <a:p>
            <a:fld id="{8B990660-4B7D-4C11-96DB-B19FFA8CA93C}" type="slidenum">
              <a:rPr lang="en-US" smtClean="0"/>
              <a:t>37</a:t>
            </a:fld>
            <a:endParaRPr lang="en-US" dirty="0"/>
          </a:p>
        </p:txBody>
      </p:sp>
    </p:spTree>
    <p:extLst>
      <p:ext uri="{BB962C8B-B14F-4D97-AF65-F5344CB8AC3E}">
        <p14:creationId xmlns:p14="http://schemas.microsoft.com/office/powerpoint/2010/main" val="3322231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2BAAD-25CE-60EA-96C1-FDBAF87E7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DCAA7-4786-BC3B-3AF2-672468FD7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01DF8-63DB-33E3-1915-691EF87990B8}"/>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D6099028-B8BF-0624-631F-23ED2C3DEBF4}"/>
              </a:ext>
            </a:extLst>
          </p:cNvPr>
          <p:cNvSpPr>
            <a:spLocks noGrp="1"/>
          </p:cNvSpPr>
          <p:nvPr>
            <p:ph type="sldNum" sz="quarter" idx="5"/>
          </p:nvPr>
        </p:nvSpPr>
        <p:spPr/>
        <p:txBody>
          <a:bodyPr/>
          <a:lstStyle/>
          <a:p>
            <a:fld id="{8B990660-4B7D-4C11-96DB-B19FFA8CA93C}" type="slidenum">
              <a:rPr lang="en-US" smtClean="0"/>
              <a:t>38</a:t>
            </a:fld>
            <a:endParaRPr lang="en-US" dirty="0"/>
          </a:p>
        </p:txBody>
      </p:sp>
    </p:spTree>
    <p:extLst>
      <p:ext uri="{BB962C8B-B14F-4D97-AF65-F5344CB8AC3E}">
        <p14:creationId xmlns:p14="http://schemas.microsoft.com/office/powerpoint/2010/main" val="3366516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EFAA-85FF-8B4A-DAEC-330615092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9580C3-DD28-A9CD-69AC-F82F03E52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4B180-6BA3-06FC-AAD7-1A06141229DF}"/>
              </a:ext>
            </a:extLst>
          </p:cNvPr>
          <p:cNvSpPr>
            <a:spLocks noGrp="1"/>
          </p:cNvSpPr>
          <p:nvPr>
            <p:ph type="body" idx="1"/>
          </p:nvPr>
        </p:nvSpPr>
        <p:spPr/>
        <p:txBody>
          <a:bodyPr/>
          <a:lstStyle/>
          <a:p>
            <a:r>
              <a:rPr lang="de-DE" dirty="0"/>
              <a:t>Ist eine komplette Seite A4, das geht schlecht auf Sides, sorry.</a:t>
            </a:r>
          </a:p>
        </p:txBody>
      </p:sp>
      <p:sp>
        <p:nvSpPr>
          <p:cNvPr id="4" name="Slide Number Placeholder 3">
            <a:extLst>
              <a:ext uri="{FF2B5EF4-FFF2-40B4-BE49-F238E27FC236}">
                <a16:creationId xmlns:a16="http://schemas.microsoft.com/office/drawing/2014/main" id="{4B028474-186B-626D-7912-35879C78B9FE}"/>
              </a:ext>
            </a:extLst>
          </p:cNvPr>
          <p:cNvSpPr>
            <a:spLocks noGrp="1"/>
          </p:cNvSpPr>
          <p:nvPr>
            <p:ph type="sldNum" sz="quarter" idx="5"/>
          </p:nvPr>
        </p:nvSpPr>
        <p:spPr/>
        <p:txBody>
          <a:bodyPr/>
          <a:lstStyle/>
          <a:p>
            <a:fld id="{8B990660-4B7D-4C11-96DB-B19FFA8CA93C}" type="slidenum">
              <a:rPr lang="en-US" smtClean="0"/>
              <a:t>39</a:t>
            </a:fld>
            <a:endParaRPr lang="en-US" dirty="0"/>
          </a:p>
        </p:txBody>
      </p:sp>
    </p:spTree>
    <p:extLst>
      <p:ext uri="{BB962C8B-B14F-4D97-AF65-F5344CB8AC3E}">
        <p14:creationId xmlns:p14="http://schemas.microsoft.com/office/powerpoint/2010/main" val="3535775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D9CE7-FD4B-35DA-AC73-E17A8C5E0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531B5-C8AB-8AD5-56F5-ED9357080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CFDC1-8BB9-E993-E678-0EA8B017A34D}"/>
              </a:ext>
            </a:extLst>
          </p:cNvPr>
          <p:cNvSpPr>
            <a:spLocks noGrp="1"/>
          </p:cNvSpPr>
          <p:nvPr>
            <p:ph type="body" idx="1"/>
          </p:nvPr>
        </p:nvSpPr>
        <p:spPr/>
        <p:txBody>
          <a:bodyPr/>
          <a:lstStyle/>
          <a:p>
            <a:r>
              <a:rPr lang="de-DE" dirty="0"/>
              <a:t>Korrelation: 12 Kinder sind in die Kinder-Gastro-</a:t>
            </a:r>
            <a:r>
              <a:rPr lang="de-DE" dirty="0" err="1"/>
              <a:t>Enterologie</a:t>
            </a:r>
            <a:r>
              <a:rPr lang="de-DE" dirty="0"/>
              <a:t> gekommen</a:t>
            </a:r>
          </a:p>
          <a:p>
            <a:r>
              <a:rPr lang="de-DE" dirty="0"/>
              <a:t>Die Kinder hatten Bauchschmerzen und Durchfall. Und: </a:t>
            </a:r>
          </a:p>
          <a:p>
            <a:r>
              <a:rPr lang="de-DE" dirty="0"/>
              <a:t>Wenn man Hypothesen bestätigen will, muss man für saubere Arbeit auch eine GEGEN-Hypothese haben. Gibt’s auch nicht.</a:t>
            </a:r>
          </a:p>
          <a:p>
            <a:endParaRPr lang="de-DE" dirty="0"/>
          </a:p>
          <a:p>
            <a:endParaRPr lang="de-DE" dirty="0"/>
          </a:p>
        </p:txBody>
      </p:sp>
      <p:sp>
        <p:nvSpPr>
          <p:cNvPr id="4" name="Slide Number Placeholder 3">
            <a:extLst>
              <a:ext uri="{FF2B5EF4-FFF2-40B4-BE49-F238E27FC236}">
                <a16:creationId xmlns:a16="http://schemas.microsoft.com/office/drawing/2014/main" id="{A4308BB4-3F28-BC71-5C42-EB714FC06266}"/>
              </a:ext>
            </a:extLst>
          </p:cNvPr>
          <p:cNvSpPr>
            <a:spLocks noGrp="1"/>
          </p:cNvSpPr>
          <p:nvPr>
            <p:ph type="sldNum" sz="quarter" idx="5"/>
          </p:nvPr>
        </p:nvSpPr>
        <p:spPr/>
        <p:txBody>
          <a:bodyPr/>
          <a:lstStyle/>
          <a:p>
            <a:fld id="{8B990660-4B7D-4C11-96DB-B19FFA8CA93C}" type="slidenum">
              <a:rPr lang="en-US" smtClean="0"/>
              <a:t>40</a:t>
            </a:fld>
            <a:endParaRPr lang="en-US" dirty="0"/>
          </a:p>
        </p:txBody>
      </p:sp>
    </p:spTree>
    <p:extLst>
      <p:ext uri="{BB962C8B-B14F-4D97-AF65-F5344CB8AC3E}">
        <p14:creationId xmlns:p14="http://schemas.microsoft.com/office/powerpoint/2010/main" val="1942954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71112-9D4E-5303-236B-8117086F3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D3B67-88BC-E08C-28F8-A84237857C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752D9-C05F-1300-D32C-4D9D8900389D}"/>
              </a:ext>
            </a:extLst>
          </p:cNvPr>
          <p:cNvSpPr>
            <a:spLocks noGrp="1"/>
          </p:cNvSpPr>
          <p:nvPr>
            <p:ph type="body" idx="1"/>
          </p:nvPr>
        </p:nvSpPr>
        <p:spPr/>
        <p:txBody>
          <a:bodyPr/>
          <a:lstStyle/>
          <a:p>
            <a:r>
              <a:rPr lang="de-DE" dirty="0"/>
              <a:t>Das ist, wie ich meine Forschung mache! Nur … nicht wirklich passend, um eine Kausalität zu bestätigen. Für Kausalität braucht es starke statistische quantitative Grundlage: viele Teilnehmende, viele Datenpunkte, längerer Zeitraum.</a:t>
            </a:r>
          </a:p>
        </p:txBody>
      </p:sp>
      <p:sp>
        <p:nvSpPr>
          <p:cNvPr id="4" name="Slide Number Placeholder 3">
            <a:extLst>
              <a:ext uri="{FF2B5EF4-FFF2-40B4-BE49-F238E27FC236}">
                <a16:creationId xmlns:a16="http://schemas.microsoft.com/office/drawing/2014/main" id="{C842AE34-717F-22A6-6779-90CEEFFAC5BD}"/>
              </a:ext>
            </a:extLst>
          </p:cNvPr>
          <p:cNvSpPr>
            <a:spLocks noGrp="1"/>
          </p:cNvSpPr>
          <p:nvPr>
            <p:ph type="sldNum" sz="quarter" idx="5"/>
          </p:nvPr>
        </p:nvSpPr>
        <p:spPr/>
        <p:txBody>
          <a:bodyPr/>
          <a:lstStyle/>
          <a:p>
            <a:fld id="{8B990660-4B7D-4C11-96DB-B19FFA8CA93C}" type="slidenum">
              <a:rPr lang="en-US" smtClean="0"/>
              <a:t>41</a:t>
            </a:fld>
            <a:endParaRPr lang="en-US" dirty="0"/>
          </a:p>
        </p:txBody>
      </p:sp>
    </p:spTree>
    <p:extLst>
      <p:ext uri="{BB962C8B-B14F-4D97-AF65-F5344CB8AC3E}">
        <p14:creationId xmlns:p14="http://schemas.microsoft.com/office/powerpoint/2010/main" val="3048643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49A4-FCF5-C613-0773-3BCBDC7D7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FDA36-E20F-0B48-2549-13596FB97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57A1B7-CB1E-9039-8764-F2DD691AF1DD}"/>
              </a:ext>
            </a:extLst>
          </p:cNvPr>
          <p:cNvSpPr>
            <a:spLocks noGrp="1"/>
          </p:cNvSpPr>
          <p:nvPr>
            <p:ph type="body" idx="1"/>
          </p:nvPr>
        </p:nvSpPr>
        <p:spPr/>
        <p:txBody>
          <a:bodyPr/>
          <a:lstStyle/>
          <a:p>
            <a:pPr lvl="1"/>
            <a:r>
              <a:rPr lang="en-US" sz="1200" dirty="0"/>
              <a:t>12 Kinder: </a:t>
            </a:r>
            <a:r>
              <a:rPr lang="en-US" sz="1200" dirty="0" err="1"/>
              <a:t>durchschn</a:t>
            </a:r>
            <a:r>
              <a:rPr lang="en-US" sz="1200" dirty="0"/>
              <a:t>. 6 Jahre alt, Alters-Range: 3-10 Jahre.</a:t>
            </a:r>
          </a:p>
          <a:p>
            <a:pPr lvl="1"/>
            <a:r>
              <a:rPr lang="en-US" sz="1200" dirty="0"/>
              <a:t>Wir </a:t>
            </a:r>
            <a:r>
              <a:rPr lang="en-US" sz="1200" dirty="0" err="1"/>
              <a:t>wissen</a:t>
            </a:r>
            <a:r>
              <a:rPr lang="en-US" sz="1200" dirty="0"/>
              <a:t> NICHT, </a:t>
            </a:r>
            <a:r>
              <a:rPr lang="en-US" sz="1200" dirty="0" err="1"/>
              <a:t>wie</a:t>
            </a:r>
            <a:r>
              <a:rPr lang="en-US" sz="1200" dirty="0"/>
              <a:t> </a:t>
            </a:r>
            <a:r>
              <a:rPr lang="en-US" sz="1200" dirty="0" err="1"/>
              <a:t>oder</a:t>
            </a:r>
            <a:r>
              <a:rPr lang="en-US" sz="1200" dirty="0"/>
              <a:t> </a:t>
            </a:r>
            <a:r>
              <a:rPr lang="en-US" sz="1200" dirty="0" err="1"/>
              <a:t>welche</a:t>
            </a:r>
            <a:r>
              <a:rPr lang="en-US" sz="1200" dirty="0"/>
              <a:t> </a:t>
            </a:r>
            <a:r>
              <a:rPr lang="en-US" sz="1200" dirty="0" err="1"/>
              <a:t>Fragen</a:t>
            </a:r>
            <a:r>
              <a:rPr lang="en-US" sz="1200" dirty="0"/>
              <a:t>; </a:t>
            </a:r>
            <a:r>
              <a:rPr lang="en-US" sz="1200" dirty="0" err="1"/>
              <a:t>wie</a:t>
            </a:r>
            <a:r>
              <a:rPr lang="en-US" sz="1200" dirty="0"/>
              <a:t> Daten </a:t>
            </a:r>
            <a:r>
              <a:rPr lang="en-US" sz="1200" dirty="0" err="1"/>
              <a:t>aufgezeichnet</a:t>
            </a:r>
            <a:r>
              <a:rPr lang="en-US" sz="1200" dirty="0"/>
              <a:t> </a:t>
            </a:r>
            <a:r>
              <a:rPr lang="en-US" sz="1200" dirty="0" err="1"/>
              <a:t>wurden</a:t>
            </a:r>
            <a:r>
              <a:rPr lang="en-US" sz="1200" dirty="0"/>
              <a:t>.</a:t>
            </a:r>
          </a:p>
          <a:p>
            <a:pPr lvl="1"/>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Nur </a:t>
            </a:r>
            <a:r>
              <a:rPr lang="en-US" sz="1200" dirty="0" err="1"/>
              <a:t>Eltern</a:t>
            </a:r>
            <a:r>
              <a:rPr lang="en-US" sz="1200" dirty="0"/>
              <a:t> </a:t>
            </a:r>
            <a:r>
              <a:rPr lang="en-US" sz="1200" dirty="0" err="1"/>
              <a:t>mit</a:t>
            </a:r>
            <a:r>
              <a:rPr lang="en-US" sz="1200" dirty="0"/>
              <a:t> Kindern, die </a:t>
            </a:r>
            <a:r>
              <a:rPr lang="en-US" sz="1200" dirty="0" err="1"/>
              <a:t>Symptome</a:t>
            </a:r>
            <a:r>
              <a:rPr lang="en-US" sz="1200" dirty="0"/>
              <a:t> </a:t>
            </a:r>
            <a:r>
              <a:rPr lang="en-US" sz="1200" dirty="0" err="1"/>
              <a:t>hatten</a:t>
            </a:r>
            <a:endParaRPr lang="en-US" sz="12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a:t>Es </a:t>
            </a:r>
            <a:r>
              <a:rPr lang="en-US" sz="1200" dirty="0" err="1"/>
              <a:t>wird</a:t>
            </a:r>
            <a:r>
              <a:rPr lang="en-US" sz="1200" dirty="0"/>
              <a:t> </a:t>
            </a:r>
            <a:r>
              <a:rPr lang="en-US" sz="1200" dirty="0" err="1"/>
              <a:t>Kontrollgruppe</a:t>
            </a:r>
            <a:r>
              <a:rPr lang="en-US" sz="1200" dirty="0"/>
              <a:t> </a:t>
            </a:r>
            <a:r>
              <a:rPr lang="en-US" sz="1200" dirty="0" err="1"/>
              <a:t>aufgeführt</a:t>
            </a:r>
            <a:r>
              <a:rPr lang="en-US" sz="1200" dirty="0"/>
              <a:t> NUR für *</a:t>
            </a:r>
            <a:r>
              <a:rPr lang="en-US" sz="1200" dirty="0" err="1"/>
              <a:t>einen</a:t>
            </a:r>
            <a:r>
              <a:rPr lang="en-US" sz="1200" dirty="0"/>
              <a:t>* </a:t>
            </a:r>
            <a:r>
              <a:rPr lang="en-US" sz="1200" dirty="0" err="1"/>
              <a:t>Laborwert</a:t>
            </a:r>
            <a:r>
              <a:rPr lang="en-US" sz="1200" dirty="0"/>
              <a:t> (</a:t>
            </a:r>
            <a:r>
              <a:rPr lang="en-US" sz="1200" dirty="0" err="1"/>
              <a:t>Säurewerte</a:t>
            </a:r>
            <a:r>
              <a:rPr lang="en-US" sz="1200" dirty="0"/>
              <a:t> </a:t>
            </a:r>
            <a:r>
              <a:rPr lang="en-US" sz="1200" dirty="0" err="1"/>
              <a:t>im</a:t>
            </a:r>
            <a:r>
              <a:rPr lang="en-US" sz="1200" dirty="0"/>
              <a:t> Harn)</a:t>
            </a:r>
          </a:p>
          <a:p>
            <a:pPr lvl="1"/>
            <a:r>
              <a:rPr lang="en-US" sz="1200" dirty="0"/>
              <a:t> </a:t>
            </a:r>
          </a:p>
        </p:txBody>
      </p:sp>
      <p:sp>
        <p:nvSpPr>
          <p:cNvPr id="4" name="Slide Number Placeholder 3">
            <a:extLst>
              <a:ext uri="{FF2B5EF4-FFF2-40B4-BE49-F238E27FC236}">
                <a16:creationId xmlns:a16="http://schemas.microsoft.com/office/drawing/2014/main" id="{754B3328-C91B-DEFB-DC25-6D28B32D4E09}"/>
              </a:ext>
            </a:extLst>
          </p:cNvPr>
          <p:cNvSpPr>
            <a:spLocks noGrp="1"/>
          </p:cNvSpPr>
          <p:nvPr>
            <p:ph type="sldNum" sz="quarter" idx="5"/>
          </p:nvPr>
        </p:nvSpPr>
        <p:spPr/>
        <p:txBody>
          <a:bodyPr/>
          <a:lstStyle/>
          <a:p>
            <a:fld id="{8B990660-4B7D-4C11-96DB-B19FFA8CA93C}" type="slidenum">
              <a:rPr lang="en-US" smtClean="0"/>
              <a:t>42</a:t>
            </a:fld>
            <a:endParaRPr lang="en-US" dirty="0"/>
          </a:p>
        </p:txBody>
      </p:sp>
    </p:spTree>
    <p:extLst>
      <p:ext uri="{BB962C8B-B14F-4D97-AF65-F5344CB8AC3E}">
        <p14:creationId xmlns:p14="http://schemas.microsoft.com/office/powerpoint/2010/main" val="2225202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77F35-6B68-8737-49D6-1F9637900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CE6F69-3E68-3793-9AAA-4C28F8A66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369F8-E033-15AB-D560-592DCA313CF2}"/>
              </a:ext>
            </a:extLst>
          </p:cNvPr>
          <p:cNvSpPr>
            <a:spLocks noGrp="1"/>
          </p:cNvSpPr>
          <p:nvPr>
            <p:ph type="body" idx="1"/>
          </p:nvPr>
        </p:nvSpPr>
        <p:spPr/>
        <p:txBody>
          <a:bodyPr/>
          <a:lstStyle/>
          <a:p>
            <a:pPr lvl="1"/>
            <a:r>
              <a:rPr lang="en-US" sz="1200" dirty="0"/>
              <a:t>Labor-Dinge </a:t>
            </a:r>
            <a:r>
              <a:rPr lang="en-US" sz="1200" dirty="0" err="1"/>
              <a:t>sind</a:t>
            </a:r>
            <a:r>
              <a:rPr lang="en-US" sz="1200" dirty="0"/>
              <a:t> </a:t>
            </a:r>
            <a:r>
              <a:rPr lang="en-US" sz="1200" dirty="0" err="1"/>
              <a:t>afaict</a:t>
            </a:r>
            <a:r>
              <a:rPr lang="en-US" sz="1200" dirty="0"/>
              <a:t> </a:t>
            </a:r>
            <a:r>
              <a:rPr lang="en-US" sz="1200" dirty="0" err="1"/>
              <a:t>sauber</a:t>
            </a:r>
            <a:r>
              <a:rPr lang="en-US" sz="1200" dirty="0"/>
              <a:t> </a:t>
            </a:r>
            <a:r>
              <a:rPr lang="en-US" sz="1200" dirty="0" err="1"/>
              <a:t>durchgeführt</a:t>
            </a:r>
            <a:r>
              <a:rPr lang="en-US" sz="1200" dirty="0"/>
              <a:t> und </a:t>
            </a:r>
            <a:r>
              <a:rPr lang="en-US" sz="1200" dirty="0" err="1"/>
              <a:t>dokumentiert</a:t>
            </a:r>
            <a:r>
              <a:rPr lang="en-US" sz="1200" dirty="0"/>
              <a:t> </a:t>
            </a:r>
            <a:r>
              <a:rPr lang="en-US" sz="1200" dirty="0" err="1"/>
              <a:t>worden</a:t>
            </a:r>
            <a:endParaRPr lang="en-US" sz="1200" dirty="0"/>
          </a:p>
          <a:p>
            <a:pPr lvl="1"/>
            <a:r>
              <a:rPr lang="en-US" sz="1200" dirty="0"/>
              <a:t>Für </a:t>
            </a:r>
            <a:r>
              <a:rPr lang="en-US" sz="1200" dirty="0" err="1"/>
              <a:t>Aussagen</a:t>
            </a:r>
            <a:r>
              <a:rPr lang="en-US" sz="1200" dirty="0"/>
              <a:t> der </a:t>
            </a:r>
            <a:r>
              <a:rPr lang="en-US" sz="1200" dirty="0" err="1"/>
              <a:t>Eltern</a:t>
            </a:r>
            <a:r>
              <a:rPr lang="en-US" sz="1200" dirty="0"/>
              <a:t>: </a:t>
            </a:r>
            <a:r>
              <a:rPr lang="en-US" sz="1200" dirty="0" err="1"/>
              <a:t>keine</a:t>
            </a:r>
            <a:r>
              <a:rPr lang="en-US" sz="1200" dirty="0"/>
              <a:t> Information whatsoever. </a:t>
            </a:r>
            <a:r>
              <a:rPr lang="en-US" sz="1200" dirty="0" err="1"/>
              <a:t>Vergleich</a:t>
            </a:r>
            <a:r>
              <a:rPr lang="en-US" sz="1200" dirty="0"/>
              <a:t> </a:t>
            </a:r>
            <a:r>
              <a:rPr lang="en-US" sz="1200" dirty="0" err="1"/>
              <a:t>zu</a:t>
            </a:r>
            <a:r>
              <a:rPr lang="en-US" sz="1200" dirty="0"/>
              <a:t> </a:t>
            </a:r>
            <a:r>
              <a:rPr lang="en-US" sz="1200" dirty="0" err="1"/>
              <a:t>wie</a:t>
            </a:r>
            <a:r>
              <a:rPr lang="en-US" sz="1200" dirty="0"/>
              <a:t> ich das </a:t>
            </a:r>
            <a:r>
              <a:rPr lang="en-US" sz="1200" dirty="0" err="1"/>
              <a:t>machen</a:t>
            </a:r>
            <a:r>
              <a:rPr lang="en-US" sz="1200" dirty="0"/>
              <a:t> </a:t>
            </a:r>
            <a:r>
              <a:rPr lang="en-US" sz="1200" dirty="0" err="1"/>
              <a:t>würde</a:t>
            </a:r>
            <a:r>
              <a:rPr lang="en-US" sz="1200" dirty="0"/>
              <a:t>: je </a:t>
            </a:r>
            <a:r>
              <a:rPr lang="en-US" sz="1200" dirty="0" err="1"/>
              <a:t>nach</a:t>
            </a:r>
            <a:r>
              <a:rPr lang="en-US" sz="1200" dirty="0"/>
              <a:t> Platz </a:t>
            </a:r>
            <a:r>
              <a:rPr lang="en-US" sz="1200" dirty="0" err="1"/>
              <a:t>eine</a:t>
            </a:r>
            <a:r>
              <a:rPr lang="en-US" sz="1200" dirty="0"/>
              <a:t> </a:t>
            </a:r>
            <a:r>
              <a:rPr lang="en-US" sz="1200" dirty="0" err="1"/>
              <a:t>halbe</a:t>
            </a:r>
            <a:r>
              <a:rPr lang="en-US" sz="1200" dirty="0"/>
              <a:t> </a:t>
            </a:r>
            <a:r>
              <a:rPr lang="en-US" sz="1200" dirty="0" err="1"/>
              <a:t>Seite</a:t>
            </a:r>
            <a:r>
              <a:rPr lang="en-US" sz="1200" dirty="0"/>
              <a:t> </a:t>
            </a:r>
            <a:r>
              <a:rPr lang="en-US" sz="1200" dirty="0" err="1"/>
              <a:t>oder</a:t>
            </a:r>
            <a:r>
              <a:rPr lang="en-US" sz="1200" dirty="0"/>
              <a:t> so.</a:t>
            </a:r>
          </a:p>
        </p:txBody>
      </p:sp>
      <p:sp>
        <p:nvSpPr>
          <p:cNvPr id="4" name="Slide Number Placeholder 3">
            <a:extLst>
              <a:ext uri="{FF2B5EF4-FFF2-40B4-BE49-F238E27FC236}">
                <a16:creationId xmlns:a16="http://schemas.microsoft.com/office/drawing/2014/main" id="{79B68FF4-2DD1-C0E0-5ABC-1B30BFF7477D}"/>
              </a:ext>
            </a:extLst>
          </p:cNvPr>
          <p:cNvSpPr>
            <a:spLocks noGrp="1"/>
          </p:cNvSpPr>
          <p:nvPr>
            <p:ph type="sldNum" sz="quarter" idx="5"/>
          </p:nvPr>
        </p:nvSpPr>
        <p:spPr/>
        <p:txBody>
          <a:bodyPr/>
          <a:lstStyle/>
          <a:p>
            <a:fld id="{8B990660-4B7D-4C11-96DB-B19FFA8CA93C}" type="slidenum">
              <a:rPr lang="en-US" smtClean="0"/>
              <a:t>43</a:t>
            </a:fld>
            <a:endParaRPr lang="en-US" dirty="0"/>
          </a:p>
        </p:txBody>
      </p:sp>
    </p:spTree>
    <p:extLst>
      <p:ext uri="{BB962C8B-B14F-4D97-AF65-F5344CB8AC3E}">
        <p14:creationId xmlns:p14="http://schemas.microsoft.com/office/powerpoint/2010/main" val="12285843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7575-D6BA-64E7-49D7-C9DFF3C6D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CBCE05-F00C-A9D1-337D-8EB5D3F24C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C0553-A202-7016-A5EB-C2D141596D68}"/>
              </a:ext>
            </a:extLst>
          </p:cNvPr>
          <p:cNvSpPr>
            <a:spLocks noGrp="1"/>
          </p:cNvSpPr>
          <p:nvPr>
            <p:ph type="body" idx="1"/>
          </p:nvPr>
        </p:nvSpPr>
        <p:spPr/>
        <p:txBody>
          <a:bodyPr/>
          <a:lstStyle/>
          <a:p>
            <a:r>
              <a:rPr lang="de-DE" dirty="0" err="1"/>
              <a:t>What</a:t>
            </a:r>
            <a:r>
              <a:rPr lang="de-DE" dirty="0"/>
              <a:t> </a:t>
            </a:r>
            <a:r>
              <a:rPr lang="de-DE" dirty="0" err="1"/>
              <a:t>they</a:t>
            </a:r>
            <a:r>
              <a:rPr lang="de-DE" dirty="0"/>
              <a:t> </a:t>
            </a:r>
            <a:r>
              <a:rPr lang="de-DE" dirty="0" err="1"/>
              <a:t>told</a:t>
            </a:r>
            <a:r>
              <a:rPr lang="de-DE" dirty="0"/>
              <a:t> </a:t>
            </a:r>
            <a:r>
              <a:rPr lang="de-DE" dirty="0" err="1"/>
              <a:t>you</a:t>
            </a:r>
            <a:r>
              <a:rPr lang="de-DE" dirty="0"/>
              <a:t>.</a:t>
            </a:r>
          </a:p>
          <a:p>
            <a:r>
              <a:rPr lang="de-DE" dirty="0" err="1"/>
              <a:t>timeline</a:t>
            </a:r>
            <a:r>
              <a:rPr lang="de-DE" dirty="0"/>
              <a:t>: MMR-Impfung bekommt eins wann? Ende des ersten Lebensjahres die erste, Mitte 2. LJ bis Anfang 4. LJ (im UK) die zweite.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erste</a:t>
            </a:r>
            <a:r>
              <a:rPr lang="en-US" sz="1200" dirty="0"/>
              <a:t> </a:t>
            </a:r>
            <a:r>
              <a:rPr lang="en-US" sz="1200" dirty="0" err="1"/>
              <a:t>Anzeichen</a:t>
            </a:r>
            <a:r>
              <a:rPr lang="en-US" sz="1200" dirty="0"/>
              <a:t> für </a:t>
            </a:r>
            <a:r>
              <a:rPr lang="en-US" sz="1200" dirty="0" err="1"/>
              <a:t>frühkindlichen</a:t>
            </a:r>
            <a:r>
              <a:rPr lang="en-US" sz="1200" dirty="0"/>
              <a:t> </a:t>
            </a:r>
            <a:r>
              <a:rPr lang="en-US" sz="1200" dirty="0" err="1"/>
              <a:t>Autismus</a:t>
            </a:r>
            <a:r>
              <a:rPr lang="en-US" sz="1200" dirty="0"/>
              <a:t>? Mitte 2. LJ. – Diagnose </a:t>
            </a:r>
            <a:r>
              <a:rPr lang="en-US" sz="1200" dirty="0" err="1"/>
              <a:t>zu</a:t>
            </a:r>
            <a:r>
              <a:rPr lang="en-US" sz="1200" dirty="0"/>
              <a:t> dem </a:t>
            </a:r>
            <a:r>
              <a:rPr lang="en-US" sz="1200" dirty="0" err="1"/>
              <a:t>Zeitpunkt</a:t>
            </a:r>
            <a:r>
              <a:rPr lang="en-US" sz="1200" dirty="0"/>
              <a:t> </a:t>
            </a:r>
            <a:r>
              <a:rPr lang="en-US" sz="1200" dirty="0" err="1"/>
              <a:t>aber</a:t>
            </a:r>
            <a:r>
              <a:rPr lang="en-US" sz="1200" dirty="0"/>
              <a:t> “</a:t>
            </a:r>
            <a:r>
              <a:rPr lang="en-US" sz="1200" dirty="0" err="1"/>
              <a:t>schwierig</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de-DE" dirty="0"/>
          </a:p>
        </p:txBody>
      </p:sp>
      <p:sp>
        <p:nvSpPr>
          <p:cNvPr id="4" name="Slide Number Placeholder 3">
            <a:extLst>
              <a:ext uri="{FF2B5EF4-FFF2-40B4-BE49-F238E27FC236}">
                <a16:creationId xmlns:a16="http://schemas.microsoft.com/office/drawing/2014/main" id="{AC507476-E708-EB3C-D41E-F6753FF21927}"/>
              </a:ext>
            </a:extLst>
          </p:cNvPr>
          <p:cNvSpPr>
            <a:spLocks noGrp="1"/>
          </p:cNvSpPr>
          <p:nvPr>
            <p:ph type="sldNum" sz="quarter" idx="5"/>
          </p:nvPr>
        </p:nvSpPr>
        <p:spPr/>
        <p:txBody>
          <a:bodyPr/>
          <a:lstStyle/>
          <a:p>
            <a:fld id="{8B990660-4B7D-4C11-96DB-B19FFA8CA93C}" type="slidenum">
              <a:rPr lang="en-US" smtClean="0"/>
              <a:t>44</a:t>
            </a:fld>
            <a:endParaRPr lang="en-US" dirty="0"/>
          </a:p>
        </p:txBody>
      </p:sp>
    </p:spTree>
    <p:extLst>
      <p:ext uri="{BB962C8B-B14F-4D97-AF65-F5344CB8AC3E}">
        <p14:creationId xmlns:p14="http://schemas.microsoft.com/office/powerpoint/2010/main" val="133791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097D9-D2C1-908D-D706-60B70AF4F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C701F-E7A5-CBE4-43FB-E71EFD5A3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35BAB-20EA-D0C7-37D1-1FDEA6AD66F3}"/>
              </a:ext>
            </a:extLst>
          </p:cNvPr>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In der Reihenfolge, damit wir alle ungefähr das gleiche Verständnis von allem haben, und danach, damit wir die „richtigen“ Sachen besser im Kopf behalten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Wer hat denn damit schon einmal Erfahrung gemacht? Studium? Bachelor oder ähnliches? Master oder ähnliches? Doktorat?</a:t>
            </a:r>
          </a:p>
          <a:p>
            <a:endParaRPr lang="de-DE" dirty="0"/>
          </a:p>
          <a:p>
            <a:endParaRPr lang="de-DE" dirty="0"/>
          </a:p>
        </p:txBody>
      </p:sp>
      <p:sp>
        <p:nvSpPr>
          <p:cNvPr id="4" name="Slide Number Placeholder 3">
            <a:extLst>
              <a:ext uri="{FF2B5EF4-FFF2-40B4-BE49-F238E27FC236}">
                <a16:creationId xmlns:a16="http://schemas.microsoft.com/office/drawing/2014/main" id="{E2EA8DE7-A990-DD27-82AB-A08CC10EAF40}"/>
              </a:ext>
            </a:extLst>
          </p:cNvPr>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737845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AA617-40EA-37A4-2CDB-68212FF4C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972A1-E737-38D4-3374-589E296A94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C0910-5911-79A3-9CDA-BD2590222C41}"/>
              </a:ext>
            </a:extLst>
          </p:cNvPr>
          <p:cNvSpPr>
            <a:spLocks noGrp="1"/>
          </p:cNvSpPr>
          <p:nvPr>
            <p:ph type="body" idx="1"/>
          </p:nvPr>
        </p:nvSpPr>
        <p:spPr/>
        <p:txBody>
          <a:bodyPr/>
          <a:lstStyle/>
          <a:p>
            <a:r>
              <a:rPr lang="de-DE" dirty="0" err="1"/>
              <a:t>What</a:t>
            </a:r>
            <a:r>
              <a:rPr lang="de-DE" dirty="0"/>
              <a:t> </a:t>
            </a:r>
            <a:r>
              <a:rPr lang="de-DE" dirty="0" err="1"/>
              <a:t>they</a:t>
            </a:r>
            <a:r>
              <a:rPr lang="de-DE" dirty="0"/>
              <a:t> </a:t>
            </a:r>
            <a:r>
              <a:rPr lang="de-DE" dirty="0" err="1"/>
              <a:t>actually</a:t>
            </a:r>
            <a:r>
              <a:rPr lang="de-DE" dirty="0"/>
              <a:t> </a:t>
            </a:r>
            <a:r>
              <a:rPr lang="de-DE" dirty="0" err="1"/>
              <a:t>found</a:t>
            </a:r>
            <a:r>
              <a:rPr lang="de-DE" dirty="0"/>
              <a:t>.</a:t>
            </a:r>
          </a:p>
          <a:p>
            <a:r>
              <a:rPr lang="de-DE" dirty="0"/>
              <a:t>Huh, das klingt doch gut? Also, das war denen klar, dass es keinen Zusammenhang gibt.</a:t>
            </a:r>
          </a:p>
          <a:p>
            <a:r>
              <a:rPr lang="de-DE" dirty="0"/>
              <a:t>Nur: das steht auf der *vorletzten* Seite. </a:t>
            </a:r>
          </a:p>
          <a:p>
            <a:r>
              <a:rPr lang="de-DE" dirty="0"/>
              <a:t>Auf die erste Seite haben sie die *Eindrücke* der Eltern geschrieben.</a:t>
            </a:r>
          </a:p>
        </p:txBody>
      </p:sp>
      <p:sp>
        <p:nvSpPr>
          <p:cNvPr id="4" name="Slide Number Placeholder 3">
            <a:extLst>
              <a:ext uri="{FF2B5EF4-FFF2-40B4-BE49-F238E27FC236}">
                <a16:creationId xmlns:a16="http://schemas.microsoft.com/office/drawing/2014/main" id="{D7B01624-0601-F202-2353-0DDE784FCAD2}"/>
              </a:ext>
            </a:extLst>
          </p:cNvPr>
          <p:cNvSpPr>
            <a:spLocks noGrp="1"/>
          </p:cNvSpPr>
          <p:nvPr>
            <p:ph type="sldNum" sz="quarter" idx="5"/>
          </p:nvPr>
        </p:nvSpPr>
        <p:spPr/>
        <p:txBody>
          <a:bodyPr/>
          <a:lstStyle/>
          <a:p>
            <a:fld id="{8B990660-4B7D-4C11-96DB-B19FFA8CA93C}" type="slidenum">
              <a:rPr lang="en-US" smtClean="0"/>
              <a:t>45</a:t>
            </a:fld>
            <a:endParaRPr lang="en-US" dirty="0"/>
          </a:p>
        </p:txBody>
      </p:sp>
    </p:spTree>
    <p:extLst>
      <p:ext uri="{BB962C8B-B14F-4D97-AF65-F5344CB8AC3E}">
        <p14:creationId xmlns:p14="http://schemas.microsoft.com/office/powerpoint/2010/main" val="2895107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FAA10-D80D-C69C-7DA5-98A4B63369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B1F70-206E-4ABE-5B20-38AE9C983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16D42E-0DD4-F975-568D-3778927CF932}"/>
              </a:ext>
            </a:extLst>
          </p:cNvPr>
          <p:cNvSpPr>
            <a:spLocks noGrp="1"/>
          </p:cNvSpPr>
          <p:nvPr>
            <p:ph type="body" idx="1"/>
          </p:nvPr>
        </p:nvSpPr>
        <p:spPr/>
        <p:txBody>
          <a:bodyPr/>
          <a:lstStyle/>
          <a:p>
            <a:r>
              <a:rPr lang="de-DE" dirty="0"/>
              <a:t>… so macht man das also nicht. Das Paper ist unter anderem wegen der seltsamen Methodik zurück gezogen worden. Und daneben gab es noch Verstrickungen mit der </a:t>
            </a:r>
            <a:r>
              <a:rPr lang="de-DE" dirty="0" err="1"/>
              <a:t>Pharma</a:t>
            </a:r>
            <a:r>
              <a:rPr lang="de-DE" dirty="0"/>
              <a:t> – die einen Umstieg von Mehrfach-Impfung auf mehrere kleinere pushen wollten.</a:t>
            </a:r>
          </a:p>
        </p:txBody>
      </p:sp>
      <p:sp>
        <p:nvSpPr>
          <p:cNvPr id="4" name="Slide Number Placeholder 3">
            <a:extLst>
              <a:ext uri="{FF2B5EF4-FFF2-40B4-BE49-F238E27FC236}">
                <a16:creationId xmlns:a16="http://schemas.microsoft.com/office/drawing/2014/main" id="{CEA5583E-A94C-8053-075C-222876AFAFF6}"/>
              </a:ext>
            </a:extLst>
          </p:cNvPr>
          <p:cNvSpPr>
            <a:spLocks noGrp="1"/>
          </p:cNvSpPr>
          <p:nvPr>
            <p:ph type="sldNum" sz="quarter" idx="5"/>
          </p:nvPr>
        </p:nvSpPr>
        <p:spPr/>
        <p:txBody>
          <a:bodyPr/>
          <a:lstStyle/>
          <a:p>
            <a:fld id="{8B990660-4B7D-4C11-96DB-B19FFA8CA93C}" type="slidenum">
              <a:rPr lang="en-US" smtClean="0"/>
              <a:t>46</a:t>
            </a:fld>
            <a:endParaRPr lang="en-US" dirty="0"/>
          </a:p>
        </p:txBody>
      </p:sp>
    </p:spTree>
    <p:extLst>
      <p:ext uri="{BB962C8B-B14F-4D97-AF65-F5344CB8AC3E}">
        <p14:creationId xmlns:p14="http://schemas.microsoft.com/office/powerpoint/2010/main" val="17391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056AC-35A0-4774-2C33-9DD009133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A293-9F7C-0CB1-170D-E0FD95B000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05D24-B198-15C8-5991-1B277247C0DB}"/>
              </a:ext>
            </a:extLst>
          </p:cNvPr>
          <p:cNvSpPr>
            <a:spLocks noGrp="1"/>
          </p:cNvSpPr>
          <p:nvPr>
            <p:ph type="body" idx="1"/>
          </p:nvPr>
        </p:nvSpPr>
        <p:spPr/>
        <p:txBody>
          <a:bodyPr/>
          <a:lstStyle/>
          <a:p>
            <a:endParaRPr lang="de-DE" dirty="0"/>
          </a:p>
          <a:p>
            <a:endParaRPr lang="de-DE" dirty="0"/>
          </a:p>
          <a:p>
            <a:r>
              <a:rPr lang="de-DE" dirty="0"/>
              <a:t>„Nutzung von Fallschirmen zur Vermeidung von Tod und schweren Verletzungen beim Sprung aus Luftfahrzeugen: kontrolliertes Zufalls-Experiment“</a:t>
            </a:r>
          </a:p>
          <a:p>
            <a:endParaRPr lang="de-DE" dirty="0"/>
          </a:p>
        </p:txBody>
      </p:sp>
      <p:sp>
        <p:nvSpPr>
          <p:cNvPr id="4" name="Slide Number Placeholder 3">
            <a:extLst>
              <a:ext uri="{FF2B5EF4-FFF2-40B4-BE49-F238E27FC236}">
                <a16:creationId xmlns:a16="http://schemas.microsoft.com/office/drawing/2014/main" id="{C6E10555-8ACD-5729-65AA-7AFBC734A850}"/>
              </a:ext>
            </a:extLst>
          </p:cNvPr>
          <p:cNvSpPr>
            <a:spLocks noGrp="1"/>
          </p:cNvSpPr>
          <p:nvPr>
            <p:ph type="sldNum" sz="quarter" idx="5"/>
          </p:nvPr>
        </p:nvSpPr>
        <p:spPr/>
        <p:txBody>
          <a:bodyPr/>
          <a:lstStyle/>
          <a:p>
            <a:fld id="{8B990660-4B7D-4C11-96DB-B19FFA8CA93C}" type="slidenum">
              <a:rPr lang="en-US" smtClean="0"/>
              <a:t>47</a:t>
            </a:fld>
            <a:endParaRPr lang="en-US" dirty="0"/>
          </a:p>
        </p:txBody>
      </p:sp>
    </p:spTree>
    <p:extLst>
      <p:ext uri="{BB962C8B-B14F-4D97-AF65-F5344CB8AC3E}">
        <p14:creationId xmlns:p14="http://schemas.microsoft.com/office/powerpoint/2010/main" val="4187564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8F53B-9353-D07F-7BD5-09D24764E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246A1F-E00A-AA0A-5566-6AF057D2E2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CDF1EC-C355-CC03-271B-A16C841FBA5C}"/>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788011AD-ADE5-7165-D75D-C6237240D1A0}"/>
              </a:ext>
            </a:extLst>
          </p:cNvPr>
          <p:cNvSpPr>
            <a:spLocks noGrp="1"/>
          </p:cNvSpPr>
          <p:nvPr>
            <p:ph type="sldNum" sz="quarter" idx="5"/>
          </p:nvPr>
        </p:nvSpPr>
        <p:spPr/>
        <p:txBody>
          <a:bodyPr/>
          <a:lstStyle/>
          <a:p>
            <a:fld id="{8B990660-4B7D-4C11-96DB-B19FFA8CA93C}" type="slidenum">
              <a:rPr lang="en-US" smtClean="0"/>
              <a:t>48</a:t>
            </a:fld>
            <a:endParaRPr lang="en-US" dirty="0"/>
          </a:p>
        </p:txBody>
      </p:sp>
    </p:spTree>
    <p:extLst>
      <p:ext uri="{BB962C8B-B14F-4D97-AF65-F5344CB8AC3E}">
        <p14:creationId xmlns:p14="http://schemas.microsoft.com/office/powerpoint/2010/main" val="23445387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0DC7-7F76-C09B-30A7-7329B927B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11ABF-2000-BFE0-0BCA-881201F32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9E969-3DC7-DEE2-CFE4-074075B7A2F7}"/>
              </a:ext>
            </a:extLst>
          </p:cNvPr>
          <p:cNvSpPr>
            <a:spLocks noGrp="1"/>
          </p:cNvSpPr>
          <p:nvPr>
            <p:ph type="body" idx="1"/>
          </p:nvPr>
        </p:nvSpPr>
        <p:spPr/>
        <p:txBody>
          <a:bodyPr/>
          <a:lstStyle/>
          <a:p>
            <a:r>
              <a:rPr lang="de-DE" dirty="0"/>
              <a:t>Ist eine komplette Seite A4, das geht schlecht auf Sides, sorry.</a:t>
            </a:r>
          </a:p>
        </p:txBody>
      </p:sp>
      <p:sp>
        <p:nvSpPr>
          <p:cNvPr id="4" name="Slide Number Placeholder 3">
            <a:extLst>
              <a:ext uri="{FF2B5EF4-FFF2-40B4-BE49-F238E27FC236}">
                <a16:creationId xmlns:a16="http://schemas.microsoft.com/office/drawing/2014/main" id="{5AF5893E-2EB5-35CA-DB9E-ED7CE34F825F}"/>
              </a:ext>
            </a:extLst>
          </p:cNvPr>
          <p:cNvSpPr>
            <a:spLocks noGrp="1"/>
          </p:cNvSpPr>
          <p:nvPr>
            <p:ph type="sldNum" sz="quarter" idx="5"/>
          </p:nvPr>
        </p:nvSpPr>
        <p:spPr/>
        <p:txBody>
          <a:bodyPr/>
          <a:lstStyle/>
          <a:p>
            <a:fld id="{8B990660-4B7D-4C11-96DB-B19FFA8CA93C}" type="slidenum">
              <a:rPr lang="en-US" smtClean="0"/>
              <a:t>49</a:t>
            </a:fld>
            <a:endParaRPr lang="en-US" dirty="0"/>
          </a:p>
        </p:txBody>
      </p:sp>
    </p:spTree>
    <p:extLst>
      <p:ext uri="{BB962C8B-B14F-4D97-AF65-F5344CB8AC3E}">
        <p14:creationId xmlns:p14="http://schemas.microsoft.com/office/powerpoint/2010/main" val="3362311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DEB1-18FC-6910-EA03-656820C8D3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6CEB8-B863-56E5-F581-0FA64CDBC3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E2395-3431-B6D5-382E-CCDEA53071A1}"/>
              </a:ext>
            </a:extLst>
          </p:cNvPr>
          <p:cNvSpPr>
            <a:spLocks noGrp="1"/>
          </p:cNvSpPr>
          <p:nvPr>
            <p:ph type="body" idx="1"/>
          </p:nvPr>
        </p:nvSpPr>
        <p:spPr/>
        <p:txBody>
          <a:bodyPr/>
          <a:lstStyle/>
          <a:p>
            <a:endParaRPr lang="de-DE" dirty="0"/>
          </a:p>
          <a:p>
            <a:r>
              <a:rPr lang="de-DE" dirty="0"/>
              <a:t>Eine Hypothese, und es gibt auch die Gegenhypothese!</a:t>
            </a:r>
          </a:p>
          <a:p>
            <a:endParaRPr lang="de-DE" dirty="0"/>
          </a:p>
        </p:txBody>
      </p:sp>
      <p:sp>
        <p:nvSpPr>
          <p:cNvPr id="4" name="Slide Number Placeholder 3">
            <a:extLst>
              <a:ext uri="{FF2B5EF4-FFF2-40B4-BE49-F238E27FC236}">
                <a16:creationId xmlns:a16="http://schemas.microsoft.com/office/drawing/2014/main" id="{9910A355-65B6-950B-9A65-4CE67C5FDFC7}"/>
              </a:ext>
            </a:extLst>
          </p:cNvPr>
          <p:cNvSpPr>
            <a:spLocks noGrp="1"/>
          </p:cNvSpPr>
          <p:nvPr>
            <p:ph type="sldNum" sz="quarter" idx="5"/>
          </p:nvPr>
        </p:nvSpPr>
        <p:spPr/>
        <p:txBody>
          <a:bodyPr/>
          <a:lstStyle/>
          <a:p>
            <a:fld id="{8B990660-4B7D-4C11-96DB-B19FFA8CA93C}" type="slidenum">
              <a:rPr lang="en-US" smtClean="0"/>
              <a:t>50</a:t>
            </a:fld>
            <a:endParaRPr lang="en-US" dirty="0"/>
          </a:p>
        </p:txBody>
      </p:sp>
    </p:spTree>
    <p:extLst>
      <p:ext uri="{BB962C8B-B14F-4D97-AF65-F5344CB8AC3E}">
        <p14:creationId xmlns:p14="http://schemas.microsoft.com/office/powerpoint/2010/main" val="12180607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A58B-E027-FDE8-F10C-CF27B2ECF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152EF-BCF1-0791-4466-9370646FAB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B921C-D2C8-1BC8-CF90-5609F81D8818}"/>
              </a:ext>
            </a:extLst>
          </p:cNvPr>
          <p:cNvSpPr>
            <a:spLocks noGrp="1"/>
          </p:cNvSpPr>
          <p:nvPr>
            <p:ph type="body" idx="1"/>
          </p:nvPr>
        </p:nvSpPr>
        <p:spPr/>
        <p:txBody>
          <a:bodyPr/>
          <a:lstStyle/>
          <a:p>
            <a:endParaRPr lang="de-DE" dirty="0"/>
          </a:p>
          <a:p>
            <a:r>
              <a:rPr lang="de-DE" dirty="0"/>
              <a:t>Annahme gerade in der Medizin: RCT sind das NON PLUS ULTRA</a:t>
            </a:r>
          </a:p>
          <a:p>
            <a:endParaRPr lang="de-DE" dirty="0"/>
          </a:p>
          <a:p>
            <a:r>
              <a:rPr lang="de-DE" dirty="0"/>
              <a:t>Erklären: es gibt eine Interventionsgruppe und eine Kontrollgruppe, und man wird ZUFÄLLIG zugeordnet.</a:t>
            </a:r>
          </a:p>
        </p:txBody>
      </p:sp>
      <p:sp>
        <p:nvSpPr>
          <p:cNvPr id="4" name="Slide Number Placeholder 3">
            <a:extLst>
              <a:ext uri="{FF2B5EF4-FFF2-40B4-BE49-F238E27FC236}">
                <a16:creationId xmlns:a16="http://schemas.microsoft.com/office/drawing/2014/main" id="{95F0A94E-CDF7-6D35-CFC3-9B5D07E759A1}"/>
              </a:ext>
            </a:extLst>
          </p:cNvPr>
          <p:cNvSpPr>
            <a:spLocks noGrp="1"/>
          </p:cNvSpPr>
          <p:nvPr>
            <p:ph type="sldNum" sz="quarter" idx="5"/>
          </p:nvPr>
        </p:nvSpPr>
        <p:spPr/>
        <p:txBody>
          <a:bodyPr/>
          <a:lstStyle/>
          <a:p>
            <a:fld id="{8B990660-4B7D-4C11-96DB-B19FFA8CA93C}" type="slidenum">
              <a:rPr lang="en-US" smtClean="0"/>
              <a:t>51</a:t>
            </a:fld>
            <a:endParaRPr lang="en-US" dirty="0"/>
          </a:p>
        </p:txBody>
      </p:sp>
    </p:spTree>
    <p:extLst>
      <p:ext uri="{BB962C8B-B14F-4D97-AF65-F5344CB8AC3E}">
        <p14:creationId xmlns:p14="http://schemas.microsoft.com/office/powerpoint/2010/main" val="242718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870C9-3BB6-96EC-4B8C-19323B796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E464F-02D7-36D9-FBED-75CA23BA5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C3AC52-5F2C-7F4F-EBC0-5AE691D00505}"/>
              </a:ext>
            </a:extLst>
          </p:cNvPr>
          <p:cNvSpPr>
            <a:spLocks noGrp="1"/>
          </p:cNvSpPr>
          <p:nvPr>
            <p:ph type="body" idx="1"/>
          </p:nvPr>
        </p:nvSpPr>
        <p:spPr/>
        <p:txBody>
          <a:bodyPr/>
          <a:lstStyle/>
          <a:p>
            <a:endParaRPr lang="de-DE" dirty="0"/>
          </a:p>
          <a:p>
            <a:r>
              <a:rPr lang="de-DE" dirty="0"/>
              <a:t>LFZ = Luft-Fahr-Zeug</a:t>
            </a:r>
          </a:p>
          <a:p>
            <a:r>
              <a:rPr lang="de-DE" dirty="0"/>
              <a:t>Erstmal also: wer hat da mitgemacht?</a:t>
            </a:r>
          </a:p>
          <a:p>
            <a:r>
              <a:rPr lang="de-DE" dirty="0"/>
              <a:t>Lo and </a:t>
            </a:r>
            <a:r>
              <a:rPr lang="de-DE" dirty="0" err="1"/>
              <a:t>behold</a:t>
            </a:r>
            <a:r>
              <a:rPr lang="de-DE" dirty="0"/>
              <a:t> …</a:t>
            </a:r>
          </a:p>
        </p:txBody>
      </p:sp>
      <p:sp>
        <p:nvSpPr>
          <p:cNvPr id="4" name="Slide Number Placeholder 3">
            <a:extLst>
              <a:ext uri="{FF2B5EF4-FFF2-40B4-BE49-F238E27FC236}">
                <a16:creationId xmlns:a16="http://schemas.microsoft.com/office/drawing/2014/main" id="{64BAB4D3-4602-FB21-F880-53D7A99B9D3E}"/>
              </a:ext>
            </a:extLst>
          </p:cNvPr>
          <p:cNvSpPr>
            <a:spLocks noGrp="1"/>
          </p:cNvSpPr>
          <p:nvPr>
            <p:ph type="sldNum" sz="quarter" idx="5"/>
          </p:nvPr>
        </p:nvSpPr>
        <p:spPr/>
        <p:txBody>
          <a:bodyPr/>
          <a:lstStyle/>
          <a:p>
            <a:fld id="{8B990660-4B7D-4C11-96DB-B19FFA8CA93C}" type="slidenum">
              <a:rPr lang="en-US" smtClean="0"/>
              <a:t>52</a:t>
            </a:fld>
            <a:endParaRPr lang="en-US" dirty="0"/>
          </a:p>
        </p:txBody>
      </p:sp>
    </p:spTree>
    <p:extLst>
      <p:ext uri="{BB962C8B-B14F-4D97-AF65-F5344CB8AC3E}">
        <p14:creationId xmlns:p14="http://schemas.microsoft.com/office/powerpoint/2010/main" val="1819135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B14BD-A34A-E57F-931C-BD90D3590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4205F-982F-82B1-B1FE-1336AC184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683AC-E2E7-88AB-76BF-9859E644EA6A}"/>
              </a:ext>
            </a:extLst>
          </p:cNvPr>
          <p:cNvSpPr>
            <a:spLocks noGrp="1"/>
          </p:cNvSpPr>
          <p:nvPr>
            <p:ph type="body" idx="1"/>
          </p:nvPr>
        </p:nvSpPr>
        <p:spPr/>
        <p:txBody>
          <a:bodyPr/>
          <a:lstStyle/>
          <a:p>
            <a:r>
              <a:rPr lang="de-DE" dirty="0"/>
              <a:t>HÄ? Something ist </a:t>
            </a:r>
            <a:r>
              <a:rPr lang="de-DE" dirty="0" err="1"/>
              <a:t>fishy</a:t>
            </a:r>
            <a:r>
              <a:rPr lang="de-DE" dirty="0"/>
              <a:t> </a:t>
            </a:r>
            <a:r>
              <a:rPr lang="de-DE" dirty="0" err="1"/>
              <a:t>here</a:t>
            </a:r>
            <a:endParaRPr lang="de-DE" dirty="0"/>
          </a:p>
          <a:p>
            <a:endParaRPr lang="de-DE" dirty="0"/>
          </a:p>
        </p:txBody>
      </p:sp>
      <p:sp>
        <p:nvSpPr>
          <p:cNvPr id="4" name="Slide Number Placeholder 3">
            <a:extLst>
              <a:ext uri="{FF2B5EF4-FFF2-40B4-BE49-F238E27FC236}">
                <a16:creationId xmlns:a16="http://schemas.microsoft.com/office/drawing/2014/main" id="{3158E063-66F1-6C6F-FE93-2DDE11D8B943}"/>
              </a:ext>
            </a:extLst>
          </p:cNvPr>
          <p:cNvSpPr>
            <a:spLocks noGrp="1"/>
          </p:cNvSpPr>
          <p:nvPr>
            <p:ph type="sldNum" sz="quarter" idx="5"/>
          </p:nvPr>
        </p:nvSpPr>
        <p:spPr/>
        <p:txBody>
          <a:bodyPr/>
          <a:lstStyle/>
          <a:p>
            <a:fld id="{8B990660-4B7D-4C11-96DB-B19FFA8CA93C}" type="slidenum">
              <a:rPr lang="en-US" smtClean="0"/>
              <a:t>53</a:t>
            </a:fld>
            <a:endParaRPr lang="en-US" dirty="0"/>
          </a:p>
        </p:txBody>
      </p:sp>
    </p:spTree>
    <p:extLst>
      <p:ext uri="{BB962C8B-B14F-4D97-AF65-F5344CB8AC3E}">
        <p14:creationId xmlns:p14="http://schemas.microsoft.com/office/powerpoint/2010/main" val="1398415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D928-CCC4-3FE0-7CBD-143D5BA89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89740-F048-73D9-00C4-9F24970FD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989953-D0EB-0AE7-BF36-B9CED75FBE9A}"/>
              </a:ext>
            </a:extLst>
          </p:cNvPr>
          <p:cNvSpPr>
            <a:spLocks noGrp="1"/>
          </p:cNvSpPr>
          <p:nvPr>
            <p:ph type="body" idx="1"/>
          </p:nvPr>
        </p:nvSpPr>
        <p:spPr/>
        <p:txBody>
          <a:bodyPr/>
          <a:lstStyle/>
          <a:p>
            <a:r>
              <a:rPr lang="de-DE" dirty="0"/>
              <a:t>WIE.</a:t>
            </a:r>
          </a:p>
        </p:txBody>
      </p:sp>
      <p:sp>
        <p:nvSpPr>
          <p:cNvPr id="4" name="Slide Number Placeholder 3">
            <a:extLst>
              <a:ext uri="{FF2B5EF4-FFF2-40B4-BE49-F238E27FC236}">
                <a16:creationId xmlns:a16="http://schemas.microsoft.com/office/drawing/2014/main" id="{0F5E900D-9E0B-E32F-C1FC-94B4509ADC0A}"/>
              </a:ext>
            </a:extLst>
          </p:cNvPr>
          <p:cNvSpPr>
            <a:spLocks noGrp="1"/>
          </p:cNvSpPr>
          <p:nvPr>
            <p:ph type="sldNum" sz="quarter" idx="5"/>
          </p:nvPr>
        </p:nvSpPr>
        <p:spPr/>
        <p:txBody>
          <a:bodyPr/>
          <a:lstStyle/>
          <a:p>
            <a:fld id="{8B990660-4B7D-4C11-96DB-B19FFA8CA93C}" type="slidenum">
              <a:rPr lang="en-US" smtClean="0"/>
              <a:t>54</a:t>
            </a:fld>
            <a:endParaRPr lang="en-US" dirty="0"/>
          </a:p>
        </p:txBody>
      </p:sp>
    </p:spTree>
    <p:extLst>
      <p:ext uri="{BB962C8B-B14F-4D97-AF65-F5344CB8AC3E}">
        <p14:creationId xmlns:p14="http://schemas.microsoft.com/office/powerpoint/2010/main" val="160827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 auch, </a:t>
            </a:r>
            <a:r>
              <a:rPr lang="de-DE" dirty="0" err="1"/>
              <a:t>wenns</a:t>
            </a:r>
            <a:r>
              <a:rPr lang="de-DE" dirty="0"/>
              <a:t> manchmal so ausschaut ^^</a:t>
            </a:r>
            <a:endParaRPr lang="en-US" dirty="0"/>
          </a:p>
        </p:txBody>
      </p:sp>
      <p:sp>
        <p:nvSpPr>
          <p:cNvPr id="4" name="Slide Number Placeholder 3"/>
          <p:cNvSpPr>
            <a:spLocks noGrp="1"/>
          </p:cNvSpPr>
          <p:nvPr>
            <p:ph type="sldNum" sz="quarter" idx="5"/>
          </p:nvPr>
        </p:nvSpPr>
        <p:spPr/>
        <p:txBody>
          <a:bodyPr/>
          <a:lstStyle/>
          <a:p>
            <a:fld id="{15F60685-43B5-4868-B9AC-811274472CB1}" type="slidenum">
              <a:rPr lang="en-US" smtClean="0"/>
              <a:t>6</a:t>
            </a:fld>
            <a:endParaRPr lang="en-US"/>
          </a:p>
        </p:txBody>
      </p:sp>
    </p:spTree>
    <p:extLst>
      <p:ext uri="{BB962C8B-B14F-4D97-AF65-F5344CB8AC3E}">
        <p14:creationId xmlns:p14="http://schemas.microsoft.com/office/powerpoint/2010/main" val="19052798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816F1-6172-42EA-32C7-97F7169C9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5E7E5-A9A4-7589-6C25-FBE8FC11E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0DED1-7A72-2300-687B-FD65B8D3ADDF}"/>
              </a:ext>
            </a:extLst>
          </p:cNvPr>
          <p:cNvSpPr>
            <a:spLocks noGrp="1"/>
          </p:cNvSpPr>
          <p:nvPr>
            <p:ph type="body" idx="1"/>
          </p:nvPr>
        </p:nvSpPr>
        <p:spPr/>
        <p:txBody>
          <a:bodyPr/>
          <a:lstStyle/>
          <a:p>
            <a:endParaRPr lang="de-DE" dirty="0"/>
          </a:p>
          <a:p>
            <a:endParaRPr lang="de-DE" dirty="0"/>
          </a:p>
          <a:p>
            <a:endParaRPr lang="de-DE" dirty="0"/>
          </a:p>
          <a:p>
            <a:r>
              <a:rPr lang="de-DE" dirty="0"/>
              <a:t>HÄ?!</a:t>
            </a:r>
          </a:p>
        </p:txBody>
      </p:sp>
      <p:sp>
        <p:nvSpPr>
          <p:cNvPr id="4" name="Slide Number Placeholder 3">
            <a:extLst>
              <a:ext uri="{FF2B5EF4-FFF2-40B4-BE49-F238E27FC236}">
                <a16:creationId xmlns:a16="http://schemas.microsoft.com/office/drawing/2014/main" id="{2B4F439B-CAFB-A05D-B832-6001A3F2956D}"/>
              </a:ext>
            </a:extLst>
          </p:cNvPr>
          <p:cNvSpPr>
            <a:spLocks noGrp="1"/>
          </p:cNvSpPr>
          <p:nvPr>
            <p:ph type="sldNum" sz="quarter" idx="5"/>
          </p:nvPr>
        </p:nvSpPr>
        <p:spPr/>
        <p:txBody>
          <a:bodyPr/>
          <a:lstStyle/>
          <a:p>
            <a:fld id="{8B990660-4B7D-4C11-96DB-B19FFA8CA93C}" type="slidenum">
              <a:rPr lang="en-US" smtClean="0"/>
              <a:t>55</a:t>
            </a:fld>
            <a:endParaRPr lang="en-US" dirty="0"/>
          </a:p>
        </p:txBody>
      </p:sp>
    </p:spTree>
    <p:extLst>
      <p:ext uri="{BB962C8B-B14F-4D97-AF65-F5344CB8AC3E}">
        <p14:creationId xmlns:p14="http://schemas.microsoft.com/office/powerpoint/2010/main" val="34781640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C1DD-F75F-FD41-B30A-ED106B421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58E4A-D9D8-7645-F99F-6DD1B8066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6D6A0-DAE4-40FA-70A5-15161DD2027B}"/>
              </a:ext>
            </a:extLst>
          </p:cNvPr>
          <p:cNvSpPr>
            <a:spLocks noGrp="1"/>
          </p:cNvSpPr>
          <p:nvPr>
            <p:ph type="body" idx="1"/>
          </p:nvPr>
        </p:nvSpPr>
        <p:spPr/>
        <p:txBody>
          <a:bodyPr/>
          <a:lstStyle/>
          <a:p>
            <a:endParaRPr lang="de-DE" dirty="0"/>
          </a:p>
          <a:p>
            <a:r>
              <a:rPr lang="de-DE" dirty="0"/>
              <a:t>HÄ?!</a:t>
            </a:r>
          </a:p>
        </p:txBody>
      </p:sp>
      <p:sp>
        <p:nvSpPr>
          <p:cNvPr id="4" name="Slide Number Placeholder 3">
            <a:extLst>
              <a:ext uri="{FF2B5EF4-FFF2-40B4-BE49-F238E27FC236}">
                <a16:creationId xmlns:a16="http://schemas.microsoft.com/office/drawing/2014/main" id="{E9F2FD12-95EA-2868-E7C8-671104B2CB68}"/>
              </a:ext>
            </a:extLst>
          </p:cNvPr>
          <p:cNvSpPr>
            <a:spLocks noGrp="1"/>
          </p:cNvSpPr>
          <p:nvPr>
            <p:ph type="sldNum" sz="quarter" idx="5"/>
          </p:nvPr>
        </p:nvSpPr>
        <p:spPr/>
        <p:txBody>
          <a:bodyPr/>
          <a:lstStyle/>
          <a:p>
            <a:fld id="{8B990660-4B7D-4C11-96DB-B19FFA8CA93C}" type="slidenum">
              <a:rPr lang="en-US" smtClean="0"/>
              <a:t>56</a:t>
            </a:fld>
            <a:endParaRPr lang="en-US" dirty="0"/>
          </a:p>
        </p:txBody>
      </p:sp>
    </p:spTree>
    <p:extLst>
      <p:ext uri="{BB962C8B-B14F-4D97-AF65-F5344CB8AC3E}">
        <p14:creationId xmlns:p14="http://schemas.microsoft.com/office/powerpoint/2010/main" val="3220193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26E01-22D2-11E6-8473-940189F02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80203-26AE-2F4A-2C7F-230F208F6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B7936-BA66-379A-CE0A-AB4D5323DAEC}"/>
              </a:ext>
            </a:extLst>
          </p:cNvPr>
          <p:cNvSpPr>
            <a:spLocks noGrp="1"/>
          </p:cNvSpPr>
          <p:nvPr>
            <p:ph type="body" idx="1"/>
          </p:nvPr>
        </p:nvSpPr>
        <p:spPr/>
        <p:txBody>
          <a:bodyPr/>
          <a:lstStyle/>
          <a:p>
            <a:endParaRPr lang="de-DE" dirty="0"/>
          </a:p>
          <a:p>
            <a:r>
              <a:rPr lang="de-DE" dirty="0"/>
              <a:t>HÄ?!</a:t>
            </a:r>
          </a:p>
        </p:txBody>
      </p:sp>
      <p:sp>
        <p:nvSpPr>
          <p:cNvPr id="4" name="Slide Number Placeholder 3">
            <a:extLst>
              <a:ext uri="{FF2B5EF4-FFF2-40B4-BE49-F238E27FC236}">
                <a16:creationId xmlns:a16="http://schemas.microsoft.com/office/drawing/2014/main" id="{2A9CD1F0-FFE1-3C4E-DE46-570B206B7BCD}"/>
              </a:ext>
            </a:extLst>
          </p:cNvPr>
          <p:cNvSpPr>
            <a:spLocks noGrp="1"/>
          </p:cNvSpPr>
          <p:nvPr>
            <p:ph type="sldNum" sz="quarter" idx="5"/>
          </p:nvPr>
        </p:nvSpPr>
        <p:spPr/>
        <p:txBody>
          <a:bodyPr/>
          <a:lstStyle/>
          <a:p>
            <a:fld id="{8B990660-4B7D-4C11-96DB-B19FFA8CA93C}" type="slidenum">
              <a:rPr lang="en-US" smtClean="0"/>
              <a:t>57</a:t>
            </a:fld>
            <a:endParaRPr lang="en-US" dirty="0"/>
          </a:p>
        </p:txBody>
      </p:sp>
    </p:spTree>
    <p:extLst>
      <p:ext uri="{BB962C8B-B14F-4D97-AF65-F5344CB8AC3E}">
        <p14:creationId xmlns:p14="http://schemas.microsoft.com/office/powerpoint/2010/main" val="821774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1E804-688B-CF98-1889-CEA56DD30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B6660-6D01-687F-5009-B3CCD8409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5A1C2-BE90-40BB-B3DD-37F3549157B0}"/>
              </a:ext>
            </a:extLst>
          </p:cNvPr>
          <p:cNvSpPr>
            <a:spLocks noGrp="1"/>
          </p:cNvSpPr>
          <p:nvPr>
            <p:ph type="body" idx="1"/>
          </p:nvPr>
        </p:nvSpPr>
        <p:spPr/>
        <p:txBody>
          <a:bodyPr/>
          <a:lstStyle/>
          <a:p>
            <a:r>
              <a:rPr lang="de-DE" dirty="0"/>
              <a:t>Äh. Tja. Und deshalb sage ich, dass das gut gemacht ist. Es ist tatsächlich alles gut dokumentiert – man muss halt das ganze Paper lesen.</a:t>
            </a:r>
          </a:p>
        </p:txBody>
      </p:sp>
      <p:sp>
        <p:nvSpPr>
          <p:cNvPr id="4" name="Slide Number Placeholder 3">
            <a:extLst>
              <a:ext uri="{FF2B5EF4-FFF2-40B4-BE49-F238E27FC236}">
                <a16:creationId xmlns:a16="http://schemas.microsoft.com/office/drawing/2014/main" id="{247BD398-6AA2-E12D-75AD-97EEE976FEDF}"/>
              </a:ext>
            </a:extLst>
          </p:cNvPr>
          <p:cNvSpPr>
            <a:spLocks noGrp="1"/>
          </p:cNvSpPr>
          <p:nvPr>
            <p:ph type="sldNum" sz="quarter" idx="5"/>
          </p:nvPr>
        </p:nvSpPr>
        <p:spPr/>
        <p:txBody>
          <a:bodyPr/>
          <a:lstStyle/>
          <a:p>
            <a:fld id="{8B990660-4B7D-4C11-96DB-B19FFA8CA93C}" type="slidenum">
              <a:rPr lang="en-US" smtClean="0"/>
              <a:t>58</a:t>
            </a:fld>
            <a:endParaRPr lang="en-US" dirty="0"/>
          </a:p>
        </p:txBody>
      </p:sp>
    </p:spTree>
    <p:extLst>
      <p:ext uri="{BB962C8B-B14F-4D97-AF65-F5344CB8AC3E}">
        <p14:creationId xmlns:p14="http://schemas.microsoft.com/office/powerpoint/2010/main" val="2235897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EE310-F5B4-6BB4-BBA2-0EC4C2743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0A7AAE-0FF8-E109-17E9-E3139DB9AA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45CAC-7E69-F6C3-55D0-A5CF4CB3CF41}"/>
              </a:ext>
            </a:extLst>
          </p:cNvPr>
          <p:cNvSpPr>
            <a:spLocks noGrp="1"/>
          </p:cNvSpPr>
          <p:nvPr>
            <p:ph type="body" idx="1"/>
          </p:nvPr>
        </p:nvSpPr>
        <p:spPr/>
        <p:txBody>
          <a:bodyPr/>
          <a:lstStyle/>
          <a:p>
            <a:endParaRPr lang="de-DE" dirty="0"/>
          </a:p>
          <a:p>
            <a:endParaRPr lang="de-DE" dirty="0"/>
          </a:p>
          <a:p>
            <a:endParaRPr lang="de-DE" dirty="0"/>
          </a:p>
          <a:p>
            <a:r>
              <a:rPr lang="de-DE" dirty="0"/>
              <a:t>Ich würde argumentieren, dass das nicht nur für diese Art Experiment/Studie gilt.</a:t>
            </a:r>
          </a:p>
        </p:txBody>
      </p:sp>
      <p:sp>
        <p:nvSpPr>
          <p:cNvPr id="4" name="Slide Number Placeholder 3">
            <a:extLst>
              <a:ext uri="{FF2B5EF4-FFF2-40B4-BE49-F238E27FC236}">
                <a16:creationId xmlns:a16="http://schemas.microsoft.com/office/drawing/2014/main" id="{E49FE9A1-5C23-7C05-C9E6-5B4D64791430}"/>
              </a:ext>
            </a:extLst>
          </p:cNvPr>
          <p:cNvSpPr>
            <a:spLocks noGrp="1"/>
          </p:cNvSpPr>
          <p:nvPr>
            <p:ph type="sldNum" sz="quarter" idx="5"/>
          </p:nvPr>
        </p:nvSpPr>
        <p:spPr/>
        <p:txBody>
          <a:bodyPr/>
          <a:lstStyle/>
          <a:p>
            <a:fld id="{8B990660-4B7D-4C11-96DB-B19FFA8CA93C}" type="slidenum">
              <a:rPr lang="en-US" smtClean="0"/>
              <a:t>59</a:t>
            </a:fld>
            <a:endParaRPr lang="en-US" dirty="0"/>
          </a:p>
        </p:txBody>
      </p:sp>
    </p:spTree>
    <p:extLst>
      <p:ext uri="{BB962C8B-B14F-4D97-AF65-F5344CB8AC3E}">
        <p14:creationId xmlns:p14="http://schemas.microsoft.com/office/powerpoint/2010/main" val="31361740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CA73-6496-D3EB-4DEE-DBC518A0D8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A0C01-B2F2-74FB-43A7-E68AF4687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98A25-0520-1A69-1666-240153D49E67}"/>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DCC26DD2-A8D6-148A-A418-F1ACC4F30605}"/>
              </a:ext>
            </a:extLst>
          </p:cNvPr>
          <p:cNvSpPr>
            <a:spLocks noGrp="1"/>
          </p:cNvSpPr>
          <p:nvPr>
            <p:ph type="sldNum" sz="quarter" idx="5"/>
          </p:nvPr>
        </p:nvSpPr>
        <p:spPr/>
        <p:txBody>
          <a:bodyPr/>
          <a:lstStyle/>
          <a:p>
            <a:fld id="{8B990660-4B7D-4C11-96DB-B19FFA8CA93C}" type="slidenum">
              <a:rPr lang="en-US" smtClean="0"/>
              <a:t>60</a:t>
            </a:fld>
            <a:endParaRPr lang="en-US" dirty="0"/>
          </a:p>
        </p:txBody>
      </p:sp>
    </p:spTree>
    <p:extLst>
      <p:ext uri="{BB962C8B-B14F-4D97-AF65-F5344CB8AC3E}">
        <p14:creationId xmlns:p14="http://schemas.microsoft.com/office/powerpoint/2010/main" val="4232036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5F1B-E92A-3125-7865-C4F4CFE5F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2232C-62F0-57B6-8AAC-706FC493C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EF114-5ADF-23E9-259E-F09DD23EEEAE}"/>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F50624E5-A5AA-669A-C4BC-DA818D3CF7DC}"/>
              </a:ext>
            </a:extLst>
          </p:cNvPr>
          <p:cNvSpPr>
            <a:spLocks noGrp="1"/>
          </p:cNvSpPr>
          <p:nvPr>
            <p:ph type="sldNum" sz="quarter" idx="5"/>
          </p:nvPr>
        </p:nvSpPr>
        <p:spPr/>
        <p:txBody>
          <a:bodyPr/>
          <a:lstStyle/>
          <a:p>
            <a:fld id="{8B990660-4B7D-4C11-96DB-B19FFA8CA93C}" type="slidenum">
              <a:rPr lang="en-US" smtClean="0"/>
              <a:t>61</a:t>
            </a:fld>
            <a:endParaRPr lang="en-US" dirty="0"/>
          </a:p>
        </p:txBody>
      </p:sp>
    </p:spTree>
    <p:extLst>
      <p:ext uri="{BB962C8B-B14F-4D97-AF65-F5344CB8AC3E}">
        <p14:creationId xmlns:p14="http://schemas.microsoft.com/office/powerpoint/2010/main" val="11609711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15B1B-BBD7-04C2-B742-2B7FB6CE22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48039-7A17-63E8-82C3-9FBC9EE59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ECD53-55A9-6722-01A8-4800E9881A57}"/>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1BFDD094-8E33-7DBD-B7BC-10DB575C8D09}"/>
              </a:ext>
            </a:extLst>
          </p:cNvPr>
          <p:cNvSpPr>
            <a:spLocks noGrp="1"/>
          </p:cNvSpPr>
          <p:nvPr>
            <p:ph type="sldNum" sz="quarter" idx="5"/>
          </p:nvPr>
        </p:nvSpPr>
        <p:spPr/>
        <p:txBody>
          <a:bodyPr/>
          <a:lstStyle/>
          <a:p>
            <a:fld id="{8B990660-4B7D-4C11-96DB-B19FFA8CA93C}" type="slidenum">
              <a:rPr lang="en-US" smtClean="0"/>
              <a:t>62</a:t>
            </a:fld>
            <a:endParaRPr lang="en-US" dirty="0"/>
          </a:p>
        </p:txBody>
      </p:sp>
    </p:spTree>
    <p:extLst>
      <p:ext uri="{BB962C8B-B14F-4D97-AF65-F5344CB8AC3E}">
        <p14:creationId xmlns:p14="http://schemas.microsoft.com/office/powerpoint/2010/main" val="261438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715AE-9230-3BD5-7441-2FA53527E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37218-977B-C497-997A-523F60131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106A3-E499-BF66-648F-AF1FAEF21FDA}"/>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0BFCF150-973C-6890-94D6-3D71194F5E44}"/>
              </a:ext>
            </a:extLst>
          </p:cNvPr>
          <p:cNvSpPr>
            <a:spLocks noGrp="1"/>
          </p:cNvSpPr>
          <p:nvPr>
            <p:ph type="sldNum" sz="quarter" idx="5"/>
          </p:nvPr>
        </p:nvSpPr>
        <p:spPr/>
        <p:txBody>
          <a:bodyPr/>
          <a:lstStyle/>
          <a:p>
            <a:fld id="{8B990660-4B7D-4C11-96DB-B19FFA8CA93C}" type="slidenum">
              <a:rPr lang="en-US" smtClean="0"/>
              <a:t>63</a:t>
            </a:fld>
            <a:endParaRPr lang="en-US" dirty="0"/>
          </a:p>
        </p:txBody>
      </p:sp>
    </p:spTree>
    <p:extLst>
      <p:ext uri="{BB962C8B-B14F-4D97-AF65-F5344CB8AC3E}">
        <p14:creationId xmlns:p14="http://schemas.microsoft.com/office/powerpoint/2010/main" val="12058779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09B41-C2E8-AF35-A146-3EB27FC47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1C71D-39E5-E43B-E4AE-E4D9562046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2C0B1-A484-39D9-B7E7-F4B64A37E924}"/>
              </a:ext>
            </a:extLst>
          </p:cNvPr>
          <p:cNvSpPr>
            <a:spLocks noGrp="1"/>
          </p:cNvSpPr>
          <p:nvPr>
            <p:ph type="body" idx="1"/>
          </p:nvPr>
        </p:nvSpPr>
        <p:spPr/>
        <p:txBody>
          <a:bodyPr/>
          <a:lstStyle/>
          <a:p>
            <a:endParaRPr lang="de-DE" dirty="0"/>
          </a:p>
          <a:p>
            <a:endParaRPr lang="de-DE" dirty="0"/>
          </a:p>
          <a:p>
            <a:endParaRPr lang="de-DE" dirty="0"/>
          </a:p>
          <a:p>
            <a:endParaRPr lang="de-DE" dirty="0"/>
          </a:p>
        </p:txBody>
      </p:sp>
      <p:sp>
        <p:nvSpPr>
          <p:cNvPr id="4" name="Slide Number Placeholder 3">
            <a:extLst>
              <a:ext uri="{FF2B5EF4-FFF2-40B4-BE49-F238E27FC236}">
                <a16:creationId xmlns:a16="http://schemas.microsoft.com/office/drawing/2014/main" id="{3DB25ECE-15E0-15C2-0868-9746D6BEC8AB}"/>
              </a:ext>
            </a:extLst>
          </p:cNvPr>
          <p:cNvSpPr>
            <a:spLocks noGrp="1"/>
          </p:cNvSpPr>
          <p:nvPr>
            <p:ph type="sldNum" sz="quarter" idx="5"/>
          </p:nvPr>
        </p:nvSpPr>
        <p:spPr/>
        <p:txBody>
          <a:bodyPr/>
          <a:lstStyle/>
          <a:p>
            <a:fld id="{8B990660-4B7D-4C11-96DB-B19FFA8CA93C}" type="slidenum">
              <a:rPr lang="en-US" smtClean="0"/>
              <a:t>64</a:t>
            </a:fld>
            <a:endParaRPr lang="en-US" dirty="0"/>
          </a:p>
        </p:txBody>
      </p:sp>
    </p:spTree>
    <p:extLst>
      <p:ext uri="{BB962C8B-B14F-4D97-AF65-F5344CB8AC3E}">
        <p14:creationId xmlns:p14="http://schemas.microsoft.com/office/powerpoint/2010/main" val="253577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301D-3789-023B-D548-2E4F8382D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AEC274-EAF9-2E1C-33A0-E76FB8C15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C89EF-E81D-8C35-A55F-47E1B4E39A31}"/>
              </a:ext>
            </a:extLst>
          </p:cNvPr>
          <p:cNvSpPr>
            <a:spLocks noGrp="1"/>
          </p:cNvSpPr>
          <p:nvPr>
            <p:ph type="body" idx="1"/>
          </p:nvPr>
        </p:nvSpPr>
        <p:spPr/>
        <p:txBody>
          <a:bodyPr/>
          <a:lstStyle/>
          <a:p>
            <a:r>
              <a:rPr lang="de-DE" dirty="0"/>
              <a:t>Finanzierung: </a:t>
            </a:r>
            <a:r>
              <a:rPr lang="de-DE" dirty="0" err="1"/>
              <a:t>zB</a:t>
            </a:r>
            <a:r>
              <a:rPr lang="de-DE" dirty="0"/>
              <a:t> spezifisches Projekt, das von einem Topf gefördert wird</a:t>
            </a:r>
          </a:p>
          <a:p>
            <a:r>
              <a:rPr lang="de-DE" dirty="0" err="1"/>
              <a:t>Arbeitgeber_in</a:t>
            </a:r>
            <a:r>
              <a:rPr lang="de-DE" dirty="0"/>
              <a:t>: Industrie v Uni</a:t>
            </a:r>
          </a:p>
          <a:p>
            <a:r>
              <a:rPr lang="de-DE" dirty="0"/>
              <a:t>Eigene Position: PhD v Prof</a:t>
            </a:r>
          </a:p>
          <a:p>
            <a:r>
              <a:rPr lang="de-DE" dirty="0"/>
              <a:t>Eigene Interessen: eh klar</a:t>
            </a:r>
          </a:p>
          <a:p>
            <a:r>
              <a:rPr lang="de-DE" dirty="0"/>
              <a:t>Forschungsfeld: eh klar</a:t>
            </a:r>
          </a:p>
        </p:txBody>
      </p:sp>
      <p:sp>
        <p:nvSpPr>
          <p:cNvPr id="4" name="Slide Number Placeholder 3">
            <a:extLst>
              <a:ext uri="{FF2B5EF4-FFF2-40B4-BE49-F238E27FC236}">
                <a16:creationId xmlns:a16="http://schemas.microsoft.com/office/drawing/2014/main" id="{7124896E-70D7-2CD1-1F5A-454946DEB843}"/>
              </a:ext>
            </a:extLst>
          </p:cNvPr>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764141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Blogpost mit den Slides müsste jetzt online sein.</a:t>
            </a:r>
            <a:endParaRPr lang="en-US" dirty="0"/>
          </a:p>
        </p:txBody>
      </p:sp>
      <p:sp>
        <p:nvSpPr>
          <p:cNvPr id="4" name="Slide Number Placeholder 3"/>
          <p:cNvSpPr>
            <a:spLocks noGrp="1"/>
          </p:cNvSpPr>
          <p:nvPr>
            <p:ph type="sldNum" sz="quarter" idx="5"/>
          </p:nvPr>
        </p:nvSpPr>
        <p:spPr/>
        <p:txBody>
          <a:bodyPr/>
          <a:lstStyle/>
          <a:p>
            <a:fld id="{15F60685-43B5-4868-B9AC-811274472CB1}" type="slidenum">
              <a:rPr lang="en-US" smtClean="0"/>
              <a:t>65</a:t>
            </a:fld>
            <a:endParaRPr lang="en-US"/>
          </a:p>
        </p:txBody>
      </p:sp>
    </p:spTree>
    <p:extLst>
      <p:ext uri="{BB962C8B-B14F-4D97-AF65-F5344CB8AC3E}">
        <p14:creationId xmlns:p14="http://schemas.microsoft.com/office/powerpoint/2010/main" val="187144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44747-3B4D-7EA0-D2A6-90C175CD6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138A5-FC06-4F7A-E3FF-EEE02B5C3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CBFCA7-D204-8D36-A651-A160FF33E445}"/>
              </a:ext>
            </a:extLst>
          </p:cNvPr>
          <p:cNvSpPr>
            <a:spLocks noGrp="1"/>
          </p:cNvSpPr>
          <p:nvPr>
            <p:ph type="body" idx="1"/>
          </p:nvPr>
        </p:nvSpPr>
        <p:spPr/>
        <p:txBody>
          <a:bodyPr/>
          <a:lstStyle/>
          <a:p>
            <a:r>
              <a:rPr lang="de-DE" dirty="0"/>
              <a:t>Beispiel offene Frage: </a:t>
            </a:r>
            <a:r>
              <a:rPr lang="de-DE" sz="1200" dirty="0"/>
              <a:t>Warum tragen hier so viele Leute (schwarze) Hoodies?</a:t>
            </a:r>
          </a:p>
          <a:p>
            <a:r>
              <a:rPr lang="de-DE" sz="1200" dirty="0" err="1"/>
              <a:t>Bsp</a:t>
            </a:r>
            <a:r>
              <a:rPr lang="de-DE" sz="1200" dirty="0"/>
              <a:t> geschlossene: Nerds bevorzugen schwarze Klamotten.</a:t>
            </a:r>
          </a:p>
          <a:p>
            <a:r>
              <a:rPr lang="de-DE" sz="1200" dirty="0"/>
              <a:t>Hypothese – muss Gegenhypothese haben! Ist meistens: Wir haben Korrelation beobachtet, nehmen Kausalität an – beweisen oder widerlegen</a:t>
            </a:r>
          </a:p>
        </p:txBody>
      </p:sp>
      <p:sp>
        <p:nvSpPr>
          <p:cNvPr id="4" name="Slide Number Placeholder 3">
            <a:extLst>
              <a:ext uri="{FF2B5EF4-FFF2-40B4-BE49-F238E27FC236}">
                <a16:creationId xmlns:a16="http://schemas.microsoft.com/office/drawing/2014/main" id="{A64CE657-38D8-27D2-E6BF-17EC824B5702}"/>
              </a:ext>
            </a:extLst>
          </p:cNvPr>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182507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33A9C-4B95-BB41-FFCE-A2754ECF0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A0596-0186-0007-5C86-DD352B51C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66D71-EBEA-24E9-D8DC-CA5165BCD327}"/>
              </a:ext>
            </a:extLst>
          </p:cNvPr>
          <p:cNvSpPr>
            <a:spLocks noGrp="1"/>
          </p:cNvSpPr>
          <p:nvPr>
            <p:ph type="body" idx="1"/>
          </p:nvPr>
        </p:nvSpPr>
        <p:spPr/>
        <p:txBody>
          <a:bodyPr/>
          <a:lstStyle/>
          <a:p>
            <a:r>
              <a:rPr lang="de-DE" sz="1200" dirty="0"/>
              <a:t>Wichtig: zweck der Wissenschaft = Wissensgewinn; </a:t>
            </a:r>
          </a:p>
          <a:p>
            <a:r>
              <a:rPr lang="de-DE" sz="1200" dirty="0"/>
              <a:t>Beantworten braucht klare Formulierung; Bewertungen (besser/schlechter) sind schwierig – wie messen?</a:t>
            </a:r>
          </a:p>
          <a:p>
            <a:endParaRPr lang="de-DE" sz="1200" dirty="0"/>
          </a:p>
          <a:p>
            <a:r>
              <a:rPr lang="de-DE" sz="1200" dirty="0"/>
              <a:t>Sehr gute Weiterleitung zu … </a:t>
            </a:r>
          </a:p>
        </p:txBody>
      </p:sp>
      <p:sp>
        <p:nvSpPr>
          <p:cNvPr id="4" name="Slide Number Placeholder 3">
            <a:extLst>
              <a:ext uri="{FF2B5EF4-FFF2-40B4-BE49-F238E27FC236}">
                <a16:creationId xmlns:a16="http://schemas.microsoft.com/office/drawing/2014/main" id="{4F165761-F958-FD0D-8966-7B897020C768}"/>
              </a:ext>
            </a:extLst>
          </p:cNvPr>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126729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86E4C-46FB-361E-ED55-2E892C20C3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250BF-0CCA-6349-4C73-845383441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DBE40-86C5-6955-6EE1-2ED88B9C5320}"/>
              </a:ext>
            </a:extLst>
          </p:cNvPr>
          <p:cNvSpPr>
            <a:spLocks noGrp="1"/>
          </p:cNvSpPr>
          <p:nvPr>
            <p:ph type="body" idx="1"/>
          </p:nvPr>
        </p:nvSpPr>
        <p:spPr/>
        <p:txBody>
          <a:bodyPr/>
          <a:lstStyle/>
          <a:p>
            <a:r>
              <a:rPr lang="de-DE" dirty="0"/>
              <a:t>Nicht jede Methode ist für jede Frage geeignet. Frage gibt Methode quasi vor.</a:t>
            </a:r>
          </a:p>
        </p:txBody>
      </p:sp>
      <p:sp>
        <p:nvSpPr>
          <p:cNvPr id="4" name="Slide Number Placeholder 3">
            <a:extLst>
              <a:ext uri="{FF2B5EF4-FFF2-40B4-BE49-F238E27FC236}">
                <a16:creationId xmlns:a16="http://schemas.microsoft.com/office/drawing/2014/main" id="{43D3CA12-3F24-4FFA-9DCE-91AD06B14617}"/>
              </a:ext>
            </a:extLst>
          </p:cNvPr>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409203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9DC1-2D7D-3106-91F5-C77F23F024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68FA3F-1335-5DEA-69ED-24B16639F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BA4248-65F9-5AC1-4C19-E7BC1901EC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93D722F-568A-C87B-FF5F-2666DE253B2D}"/>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88EE0271-8DCA-2ACD-B30B-A26330742108}"/>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21603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7E8BE-979F-569C-E71D-E6A680BA48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8FA5E-09A6-370D-3DB5-FDE7405127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066AA-3C56-93AF-BE22-51B2D0F34A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1ABBE4-2278-ABC7-B3F3-82C20C90D64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982E6CFA-67F4-4AA1-7A3D-DAFE47A6DB26}"/>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136828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D1A7D-47D8-4C5E-2EAD-F516739375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3957F0-0C3B-0324-4016-531EBA59EE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AF00C-5794-D9A5-C71A-61E401CD3E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6D3B28F-F7E9-5B40-700C-4A91392DC6FE}"/>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47C1DE32-E1BD-2549-ED3F-063772FA2301}"/>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156797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8856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6757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284374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8303-9BA1-E743-4EF3-A5AF2D3F8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786D77-5BB5-71FE-947F-9317E30E8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AC737-8C57-4785-F667-624AE83BB1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C57CFE-312C-819D-40AA-2BF5F30CD985}"/>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07D812C1-CA24-7CD5-A445-711F1ED03023}"/>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27867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1D45-B9BC-D236-BB85-32BC0D138B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4F79D-5752-DBE6-6DE0-B359ECB350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88E05-2C68-65EF-8402-86ED6FA0C43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8A60AC4-F4D4-1571-A90C-FFA43E62A47A}"/>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3ED2A934-D114-DEDC-BF0F-67AC2D3E9B5A}"/>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12153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0175-10B0-837A-C4EF-0F80AF447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02D3E-E819-C661-D18E-D7B050DF12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E2576-DD7B-9486-267C-1B09D00858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2D0CE5-DBD8-9D75-EBFB-D5B42AAF7A8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436EEC-DFA2-08B4-3A0B-4ADD1DEC203D}"/>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E1157E8-73EF-7F33-2925-AB026EE75D80}"/>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416350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AE21-14F6-A0D7-E940-66D74AC88E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996F32-D911-99BF-7C0E-2F64179B6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BF355-E626-3CC0-6940-88E6FA567B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5B86B0-2983-336B-C891-43D7C819C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A450C-2B40-A03D-87E4-AC66B18C37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238213-51E4-72B4-890E-03ECBB03A9A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8F1EE87-1F4F-6FF1-79C0-0832690F3EB9}"/>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74DE5825-CE81-7F11-3E04-861A857F2059}"/>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347774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FCD6-FA77-61D5-F361-9A910CF7CE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2DE8C-AB06-6FA4-0D6B-2EFA59FBFD6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4A3897A-50DF-950F-E032-D9D74D799058}"/>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689B7134-41C0-1A64-2BB6-25FBA775F4F3}"/>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141250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6BD48A-6BE3-E4B5-BC49-2F80771E83EB}"/>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3895267-FBFA-1882-D634-A21B1C2A8C4E}"/>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D8B4FC2E-1AEB-42A9-AC8D-9198477A2326}"/>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83920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A95B5-D44B-6BE1-A2E1-D4F2A9526A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7AC5B-8DF1-2E8A-2254-DA94A7181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D9800-9062-A28F-46FA-ADEE0DB31E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5B2CB6-3FBD-E9D0-0956-485264E2C4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98327F7-5984-F6E8-1ED2-5B12A13C300A}"/>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3A8CA47-482A-E097-076E-891AE496870C}"/>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4040546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E25B-6714-6429-3482-3B146AC01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60DD21-ACEB-243E-2D24-4022E34AE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FB964-913C-7350-0650-093627A390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71F390-ABFA-4DD6-2135-6C7BDC93E39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3BB456-985B-8BA9-36A2-4C7EA9FD06B8}"/>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4A5431C6-3A97-8E5D-0487-421FAEA1A969}"/>
              </a:ext>
            </a:extLst>
          </p:cNvPr>
          <p:cNvSpPr>
            <a:spLocks noGrp="1"/>
          </p:cNvSpPr>
          <p:nvPr>
            <p:ph type="sldNum" sz="quarter" idx="12"/>
          </p:nvPr>
        </p:nvSpPr>
        <p:spPr/>
        <p:txBody>
          <a:bodyPr/>
          <a:lstStyle/>
          <a:p>
            <a:fld id="{A48B12ED-78E0-46CB-B6AE-78FA526CF510}" type="slidenum">
              <a:rPr lang="en-US" smtClean="0"/>
              <a:t>‹#›</a:t>
            </a:fld>
            <a:endParaRPr lang="en-US"/>
          </a:p>
        </p:txBody>
      </p:sp>
    </p:spTree>
    <p:extLst>
      <p:ext uri="{BB962C8B-B14F-4D97-AF65-F5344CB8AC3E}">
        <p14:creationId xmlns:p14="http://schemas.microsoft.com/office/powerpoint/2010/main" val="239628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F1564-A1F1-43B8-1EF6-2403DE19EF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199AD5-ABEC-A546-9570-C71D39AB5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B2F80-3058-F745-F2CB-79FBA0E268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56D18454-BF24-874C-56DC-8AA8C95E4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25465023-AD18-F9F1-17E1-25D7FAA83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8B12ED-78E0-46CB-B6AE-78FA526CF510}" type="slidenum">
              <a:rPr lang="en-US" smtClean="0"/>
              <a:t>‹#›</a:t>
            </a:fld>
            <a:endParaRPr lang="en-US"/>
          </a:p>
        </p:txBody>
      </p:sp>
    </p:spTree>
    <p:extLst>
      <p:ext uri="{BB962C8B-B14F-4D97-AF65-F5344CB8AC3E}">
        <p14:creationId xmlns:p14="http://schemas.microsoft.com/office/powerpoint/2010/main" val="849364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pascoda.fairydust.space/2025/06/de-wie-geht-eigentlich-wissenschaf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pascoda.fairydust.space/"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pascoda.fairydust.space/2025/06/de-wie-geht-eigentlich-wissenschaft/"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thelancet.com/journals/lancet/article/PIIS0140673697110960/fulltext" TargetMode="External"/><Relationship Id="rId2" Type="http://schemas.openxmlformats.org/officeDocument/2006/relationships/hyperlink" Target="https://www.volksverpetzer.de/faktencheck/dobrindt-verfassungsschutz-berichte/" TargetMode="External"/><Relationship Id="rId1" Type="http://schemas.openxmlformats.org/officeDocument/2006/relationships/slideLayout" Target="../slideLayouts/slideLayout13.xml"/><Relationship Id="rId4" Type="http://schemas.openxmlformats.org/officeDocument/2006/relationships/hyperlink" Target="https://www.bmj.com/content/363/bmj.k5094"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DDD8-3394-6FB2-960C-451DEBD7F640}"/>
              </a:ext>
            </a:extLst>
          </p:cNvPr>
          <p:cNvSpPr>
            <a:spLocks noGrp="1"/>
          </p:cNvSpPr>
          <p:nvPr>
            <p:ph type="title"/>
          </p:nvPr>
        </p:nvSpPr>
        <p:spPr>
          <a:xfrm>
            <a:off x="838200" y="1796359"/>
            <a:ext cx="10515600" cy="1325563"/>
          </a:xfrm>
        </p:spPr>
        <p:txBody>
          <a:bodyPr anchor="ctr">
            <a:normAutofit/>
          </a:bodyPr>
          <a:lstStyle/>
          <a:p>
            <a:r>
              <a:rPr lang="de-DE" dirty="0"/>
              <a:t>V</a:t>
            </a:r>
            <a:r>
              <a:rPr lang="en-US" dirty="0"/>
              <a:t>on </a:t>
            </a:r>
            <a:r>
              <a:rPr lang="en-US" dirty="0" err="1"/>
              <a:t>Fallschirmen</a:t>
            </a:r>
            <a:r>
              <a:rPr lang="en-US" dirty="0"/>
              <a:t> und </a:t>
            </a:r>
            <a:r>
              <a:rPr lang="en-US" dirty="0" err="1"/>
              <a:t>Impfungen</a:t>
            </a:r>
            <a:r>
              <a:rPr lang="en-US" dirty="0"/>
              <a:t>:</a:t>
            </a:r>
            <a:br>
              <a:rPr lang="en-US" dirty="0"/>
            </a:br>
            <a:r>
              <a:rPr lang="en-US" dirty="0"/>
              <a:t>Wie </a:t>
            </a:r>
            <a:r>
              <a:rPr lang="en-US" dirty="0" err="1"/>
              <a:t>funktioniert</a:t>
            </a:r>
            <a:r>
              <a:rPr lang="en-US" dirty="0"/>
              <a:t> </a:t>
            </a:r>
            <a:r>
              <a:rPr lang="en-US" dirty="0" err="1"/>
              <a:t>eigentlich</a:t>
            </a:r>
            <a:r>
              <a:rPr lang="en-US" dirty="0"/>
              <a:t> Wissenschaft?</a:t>
            </a:r>
            <a:endParaRPr lang="en-ZA" dirty="0"/>
          </a:p>
        </p:txBody>
      </p:sp>
      <p:sp>
        <p:nvSpPr>
          <p:cNvPr id="4" name="Text Placeholder 3">
            <a:extLst>
              <a:ext uri="{FF2B5EF4-FFF2-40B4-BE49-F238E27FC236}">
                <a16:creationId xmlns:a16="http://schemas.microsoft.com/office/drawing/2014/main" id="{51D6AA66-EC20-FCAE-04B0-6BEB18463C2D}"/>
              </a:ext>
            </a:extLst>
          </p:cNvPr>
          <p:cNvSpPr>
            <a:spLocks noGrp="1"/>
          </p:cNvSpPr>
          <p:nvPr>
            <p:ph sz="half" idx="2"/>
          </p:nvPr>
        </p:nvSpPr>
        <p:spPr>
          <a:xfrm>
            <a:off x="838200" y="3736079"/>
            <a:ext cx="11353800" cy="2590386"/>
          </a:xfrm>
        </p:spPr>
        <p:txBody>
          <a:bodyPr>
            <a:normAutofit/>
          </a:bodyPr>
          <a:lstStyle/>
          <a:p>
            <a:pPr marL="0" indent="0">
              <a:buNone/>
            </a:pPr>
            <a:r>
              <a:rPr lang="de-DE" dirty="0"/>
              <a:t>pascoda </a:t>
            </a:r>
          </a:p>
          <a:p>
            <a:pPr marL="0" indent="0">
              <a:buNone/>
            </a:pPr>
            <a:r>
              <a:rPr lang="de-DE" dirty="0"/>
              <a:t>- C3W, </a:t>
            </a:r>
            <a:r>
              <a:rPr lang="de-DE" dirty="0" err="1"/>
              <a:t>metalab</a:t>
            </a:r>
            <a:r>
              <a:rPr lang="de-DE" dirty="0"/>
              <a:t> Wien, </a:t>
            </a:r>
            <a:r>
              <a:rPr lang="de-DE" dirty="0" err="1"/>
              <a:t>entropia</a:t>
            </a:r>
            <a:r>
              <a:rPr lang="de-DE" dirty="0"/>
              <a:t>, KIT</a:t>
            </a:r>
            <a:endParaRPr lang="en-US" dirty="0"/>
          </a:p>
        </p:txBody>
      </p:sp>
    </p:spTree>
    <p:extLst>
      <p:ext uri="{BB962C8B-B14F-4D97-AF65-F5344CB8AC3E}">
        <p14:creationId xmlns:p14="http://schemas.microsoft.com/office/powerpoint/2010/main" val="359081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18D7A-709A-DCDA-7277-91C049831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E1827-E1B3-7ED4-6519-AF3E3FCACD44}"/>
              </a:ext>
            </a:extLst>
          </p:cNvPr>
          <p:cNvSpPr>
            <a:spLocks noGrp="1"/>
          </p:cNvSpPr>
          <p:nvPr>
            <p:ph type="title"/>
          </p:nvPr>
        </p:nvSpPr>
        <p:spPr>
          <a:xfrm>
            <a:off x="6095999" y="441960"/>
            <a:ext cx="5641897" cy="3316893"/>
          </a:xfrm>
        </p:spPr>
        <p:txBody>
          <a:bodyPr/>
          <a:lstStyle/>
          <a:p>
            <a:r>
              <a:rPr lang="en-US" dirty="0" err="1"/>
              <a:t>Methoden</a:t>
            </a:r>
            <a:endParaRPr lang="en-ZA" dirty="0"/>
          </a:p>
        </p:txBody>
      </p:sp>
      <p:sp>
        <p:nvSpPr>
          <p:cNvPr id="5" name="Text Placeholder 4">
            <a:extLst>
              <a:ext uri="{FF2B5EF4-FFF2-40B4-BE49-F238E27FC236}">
                <a16:creationId xmlns:a16="http://schemas.microsoft.com/office/drawing/2014/main" id="{0DC95A67-F751-0E03-AAF7-4ECFE18933EB}"/>
              </a:ext>
            </a:extLst>
          </p:cNvPr>
          <p:cNvSpPr>
            <a:spLocks noGrp="1"/>
          </p:cNvSpPr>
          <p:nvPr>
            <p:ph type="body" sz="quarter" idx="13"/>
          </p:nvPr>
        </p:nvSpPr>
        <p:spPr>
          <a:xfrm>
            <a:off x="6109694" y="4068392"/>
            <a:ext cx="5580586" cy="2197590"/>
          </a:xfrm>
        </p:spPr>
        <p:txBody>
          <a:bodyPr/>
          <a:lstStyle/>
          <a:p>
            <a:r>
              <a:rPr lang="en-US" dirty="0"/>
              <a:t>Wie </a:t>
            </a:r>
            <a:r>
              <a:rPr lang="en-US" dirty="0" err="1"/>
              <a:t>wollen</a:t>
            </a:r>
            <a:r>
              <a:rPr lang="en-US" dirty="0"/>
              <a:t> </a:t>
            </a:r>
            <a:r>
              <a:rPr lang="en-US" dirty="0" err="1"/>
              <a:t>wir</a:t>
            </a:r>
            <a:r>
              <a:rPr lang="en-US" dirty="0"/>
              <a:t> die Frage </a:t>
            </a:r>
            <a:r>
              <a:rPr lang="en-US" dirty="0" err="1"/>
              <a:t>beantworten</a:t>
            </a:r>
            <a:r>
              <a:rPr lang="en-US" dirty="0"/>
              <a:t>?</a:t>
            </a:r>
          </a:p>
        </p:txBody>
      </p:sp>
    </p:spTree>
    <p:extLst>
      <p:ext uri="{BB962C8B-B14F-4D97-AF65-F5344CB8AC3E}">
        <p14:creationId xmlns:p14="http://schemas.microsoft.com/office/powerpoint/2010/main" val="3356351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64946-D6F2-2161-C1B8-EA9FD21A2F25}"/>
            </a:ext>
          </a:extLst>
        </p:cNvPr>
        <p:cNvGrpSpPr/>
        <p:nvPr/>
      </p:nvGrpSpPr>
      <p:grpSpPr>
        <a:xfrm>
          <a:off x="0" y="0"/>
          <a:ext cx="0" cy="0"/>
          <a:chOff x="0" y="0"/>
          <a:chExt cx="0" cy="0"/>
        </a:xfrm>
      </p:grpSpPr>
      <p:pic>
        <p:nvPicPr>
          <p:cNvPr id="12" name="Picture 11" descr="A person taking a selfie&#10;&#10;AI-generated content may be incorrect.">
            <a:extLst>
              <a:ext uri="{FF2B5EF4-FFF2-40B4-BE49-F238E27FC236}">
                <a16:creationId xmlns:a16="http://schemas.microsoft.com/office/drawing/2014/main" id="{56BF1795-9D0F-B14A-A636-7B9AC1E501A4}"/>
              </a:ext>
            </a:extLst>
          </p:cNvPr>
          <p:cNvPicPr>
            <a:picLocks noChangeAspect="1"/>
          </p:cNvPicPr>
          <p:nvPr/>
        </p:nvPicPr>
        <p:blipFill>
          <a:blip r:embed="rId3"/>
          <a:stretch>
            <a:fillRect/>
          </a:stretch>
        </p:blipFill>
        <p:spPr>
          <a:xfrm>
            <a:off x="1736377" y="68263"/>
            <a:ext cx="8719246" cy="6721475"/>
          </a:xfrm>
          <a:prstGeom prst="rect">
            <a:avLst/>
          </a:prstGeom>
          <a:noFill/>
        </p:spPr>
      </p:pic>
    </p:spTree>
    <p:extLst>
      <p:ext uri="{BB962C8B-B14F-4D97-AF65-F5344CB8AC3E}">
        <p14:creationId xmlns:p14="http://schemas.microsoft.com/office/powerpoint/2010/main" val="374708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9D118-0DCE-06B3-1594-5B9C810D5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634E3-6311-467D-D2DF-9377D9D181F9}"/>
              </a:ext>
            </a:extLst>
          </p:cNvPr>
          <p:cNvSpPr>
            <a:spLocks noGrp="1"/>
          </p:cNvSpPr>
          <p:nvPr>
            <p:ph type="title"/>
          </p:nvPr>
        </p:nvSpPr>
        <p:spPr>
          <a:xfrm>
            <a:off x="893064" y="72518"/>
            <a:ext cx="8297380" cy="1326514"/>
          </a:xfrm>
        </p:spPr>
        <p:txBody>
          <a:bodyPr>
            <a:normAutofit/>
          </a:bodyPr>
          <a:lstStyle/>
          <a:p>
            <a:r>
              <a:rPr lang="en-US" sz="4400" dirty="0" err="1"/>
              <a:t>Arten</a:t>
            </a:r>
            <a:r>
              <a:rPr lang="en-US" sz="4400" dirty="0"/>
              <a:t> von </a:t>
            </a:r>
            <a:r>
              <a:rPr lang="en-US" sz="4400" dirty="0" err="1"/>
              <a:t>Methoden</a:t>
            </a:r>
            <a:endParaRPr lang="en-US" sz="4400" dirty="0"/>
          </a:p>
        </p:txBody>
      </p:sp>
      <p:sp>
        <p:nvSpPr>
          <p:cNvPr id="7" name="Text Placeholder 6">
            <a:extLst>
              <a:ext uri="{FF2B5EF4-FFF2-40B4-BE49-F238E27FC236}">
                <a16:creationId xmlns:a16="http://schemas.microsoft.com/office/drawing/2014/main" id="{CBD6F66E-ABAE-E062-C5C8-BA5527387D5C}"/>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qualitativ</a:t>
            </a:r>
          </a:p>
          <a:p>
            <a:pPr>
              <a:lnSpc>
                <a:spcPct val="100000"/>
              </a:lnSpc>
            </a:pPr>
            <a:r>
              <a:rPr lang="de-DE" sz="2800" dirty="0"/>
              <a:t>quantitativ</a:t>
            </a:r>
          </a:p>
          <a:p>
            <a:pPr>
              <a:lnSpc>
                <a:spcPct val="100000"/>
              </a:lnSpc>
            </a:pPr>
            <a:r>
              <a:rPr lang="de-DE" sz="2800" dirty="0"/>
              <a:t>experimentell/empirisch</a:t>
            </a:r>
          </a:p>
          <a:p>
            <a:pPr>
              <a:lnSpc>
                <a:spcPct val="100000"/>
              </a:lnSpc>
            </a:pPr>
            <a:r>
              <a:rPr lang="de-DE" sz="2800" dirty="0"/>
              <a:t>theoretisch</a:t>
            </a:r>
          </a:p>
          <a:p>
            <a:pPr>
              <a:lnSpc>
                <a:spcPct val="100000"/>
              </a:lnSpc>
            </a:pPr>
            <a:endParaRPr lang="de-DE" sz="2800" dirty="0"/>
          </a:p>
          <a:p>
            <a:pPr>
              <a:lnSpc>
                <a:spcPct val="100000"/>
              </a:lnSpc>
            </a:pPr>
            <a:endParaRPr lang="de-DE" sz="2800" dirty="0"/>
          </a:p>
        </p:txBody>
      </p:sp>
      <p:sp>
        <p:nvSpPr>
          <p:cNvPr id="5" name="TextBox 4">
            <a:extLst>
              <a:ext uri="{FF2B5EF4-FFF2-40B4-BE49-F238E27FC236}">
                <a16:creationId xmlns:a16="http://schemas.microsoft.com/office/drawing/2014/main" id="{2CA12529-22D5-BCF7-7C3D-7AFF83D27CB8}"/>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2102710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C882E-3436-3667-6032-36DD02E5E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C1EA3-3BCB-942C-3D96-A1EB616F2F9E}"/>
              </a:ext>
            </a:extLst>
          </p:cNvPr>
          <p:cNvSpPr>
            <a:spLocks noGrp="1"/>
          </p:cNvSpPr>
          <p:nvPr>
            <p:ph type="title"/>
          </p:nvPr>
        </p:nvSpPr>
        <p:spPr>
          <a:xfrm>
            <a:off x="893064" y="72518"/>
            <a:ext cx="8297380" cy="1326514"/>
          </a:xfrm>
        </p:spPr>
        <p:txBody>
          <a:bodyPr>
            <a:normAutofit/>
          </a:bodyPr>
          <a:lstStyle/>
          <a:p>
            <a:r>
              <a:rPr lang="en-US" sz="4400" dirty="0" err="1"/>
              <a:t>Beispiel</a:t>
            </a:r>
            <a:endParaRPr lang="en-US" sz="4400" dirty="0"/>
          </a:p>
        </p:txBody>
      </p:sp>
      <p:sp>
        <p:nvSpPr>
          <p:cNvPr id="7" name="Text Placeholder 6">
            <a:extLst>
              <a:ext uri="{FF2B5EF4-FFF2-40B4-BE49-F238E27FC236}">
                <a16:creationId xmlns:a16="http://schemas.microsoft.com/office/drawing/2014/main" id="{D2B198C9-D483-4EE2-0F7A-D49C2D873AF5}"/>
              </a:ext>
            </a:extLst>
          </p:cNvPr>
          <p:cNvSpPr>
            <a:spLocks noGrp="1"/>
          </p:cNvSpPr>
          <p:nvPr>
            <p:ph type="body" sz="quarter" idx="13"/>
          </p:nvPr>
        </p:nvSpPr>
        <p:spPr>
          <a:xfrm>
            <a:off x="865631" y="2072640"/>
            <a:ext cx="8324089" cy="4173982"/>
          </a:xfrm>
        </p:spPr>
        <p:txBody>
          <a:bodyPr>
            <a:normAutofit fontScale="85000" lnSpcReduction="10000"/>
          </a:bodyPr>
          <a:lstStyle/>
          <a:p>
            <a:pPr>
              <a:lnSpc>
                <a:spcPct val="100000"/>
              </a:lnSpc>
            </a:pPr>
            <a:r>
              <a:rPr lang="de-DE" sz="2800" dirty="0"/>
              <a:t>Warum tragen hier so viele Leute (schwarze) Hoodies? </a:t>
            </a:r>
          </a:p>
          <a:p>
            <a:pPr marL="457200" lvl="1" indent="0">
              <a:lnSpc>
                <a:spcPct val="100000"/>
              </a:lnSpc>
              <a:buNone/>
            </a:pPr>
            <a:r>
              <a:rPr lang="de-DE" sz="2800" dirty="0">
                <a:sym typeface="Wingdings" panose="05000000000000000000" pitchFamily="2" charset="2"/>
              </a:rPr>
              <a:t> qualitative Umfrage (Kurzinterviews) mit offenen Fragen.</a:t>
            </a:r>
            <a:endParaRPr lang="de-DE" sz="2800" dirty="0"/>
          </a:p>
          <a:p>
            <a:pPr>
              <a:lnSpc>
                <a:spcPct val="100000"/>
              </a:lnSpc>
            </a:pPr>
            <a:endParaRPr lang="de-DE" sz="2800" dirty="0"/>
          </a:p>
          <a:p>
            <a:pPr>
              <a:lnSpc>
                <a:spcPct val="100000"/>
              </a:lnSpc>
            </a:pPr>
            <a:r>
              <a:rPr lang="de-DE" sz="2800" dirty="0"/>
              <a:t>HT: Nerds bevorzugen schwarze Klamotten. </a:t>
            </a:r>
          </a:p>
          <a:p>
            <a:pPr lvl="1">
              <a:lnSpc>
                <a:spcPct val="100000"/>
              </a:lnSpc>
              <a:buFont typeface="Wingdings" panose="05000000000000000000" pitchFamily="2" charset="2"/>
              <a:buChar char="à"/>
            </a:pPr>
            <a:r>
              <a:rPr lang="de-DE" sz="2800" dirty="0">
                <a:sym typeface="Wingdings" panose="05000000000000000000" pitchFamily="2" charset="2"/>
              </a:rPr>
              <a:t> quantitativ: Verkaufs-/Reservierungszahlen auswerten, Umfrage (Fragebogen) mit geschlossenen Fragen</a:t>
            </a:r>
          </a:p>
          <a:p>
            <a:pPr lvl="1">
              <a:lnSpc>
                <a:spcPct val="100000"/>
              </a:lnSpc>
              <a:buFont typeface="Wingdings" panose="05000000000000000000" pitchFamily="2" charset="2"/>
              <a:buChar char="à"/>
            </a:pPr>
            <a:r>
              <a:rPr lang="de-DE" sz="2800" dirty="0">
                <a:sym typeface="Wingdings" panose="05000000000000000000" pitchFamily="2" charset="2"/>
              </a:rPr>
              <a:t> empirisch/experimentell: Verkaufs-Experiment.</a:t>
            </a:r>
          </a:p>
          <a:p>
            <a:pPr marL="457200" lvl="1" indent="0">
              <a:lnSpc>
                <a:spcPct val="100000"/>
              </a:lnSpc>
              <a:buNone/>
            </a:pPr>
            <a:endParaRPr lang="de-DE" sz="2800" dirty="0">
              <a:sym typeface="Wingdings" panose="05000000000000000000" pitchFamily="2" charset="2"/>
            </a:endParaRPr>
          </a:p>
          <a:p>
            <a:pPr marL="0" indent="0">
              <a:lnSpc>
                <a:spcPct val="100000"/>
              </a:lnSpc>
              <a:buNone/>
            </a:pPr>
            <a:r>
              <a:rPr lang="de-DE" sz="2800" b="1" dirty="0">
                <a:sym typeface="Wingdings" panose="05000000000000000000" pitchFamily="2" charset="2"/>
              </a:rPr>
              <a:t>Und wie beantworten wir die Frage theoretisch?</a:t>
            </a:r>
            <a:endParaRPr lang="de-DE" sz="2800" b="1" dirty="0"/>
          </a:p>
          <a:p>
            <a:pPr>
              <a:lnSpc>
                <a:spcPct val="100000"/>
              </a:lnSpc>
            </a:pPr>
            <a:endParaRPr lang="de-DE" sz="2800" dirty="0"/>
          </a:p>
        </p:txBody>
      </p:sp>
      <p:sp>
        <p:nvSpPr>
          <p:cNvPr id="4" name="TextBox 3">
            <a:extLst>
              <a:ext uri="{FF2B5EF4-FFF2-40B4-BE49-F238E27FC236}">
                <a16:creationId xmlns:a16="http://schemas.microsoft.com/office/drawing/2014/main" id="{875DB58D-5D87-DAB9-2E68-EA46682F5C6B}"/>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327854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BB238-188B-5ACD-6BEA-52E75DBFDA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BCD51-218F-90D0-6C9D-264513721729}"/>
              </a:ext>
            </a:extLst>
          </p:cNvPr>
          <p:cNvSpPr>
            <a:spLocks noGrp="1"/>
          </p:cNvSpPr>
          <p:nvPr>
            <p:ph type="title"/>
          </p:nvPr>
        </p:nvSpPr>
        <p:spPr>
          <a:xfrm>
            <a:off x="893064" y="72518"/>
            <a:ext cx="8297380" cy="1326514"/>
          </a:xfrm>
        </p:spPr>
        <p:txBody>
          <a:bodyPr>
            <a:normAutofit/>
          </a:bodyPr>
          <a:lstStyle/>
          <a:p>
            <a:r>
              <a:rPr lang="de-DE" sz="4400" dirty="0"/>
              <a:t>A</a:t>
            </a:r>
            <a:r>
              <a:rPr lang="en-US" sz="4400" dirty="0" err="1"/>
              <a:t>blauf</a:t>
            </a:r>
            <a:endParaRPr lang="en-US" sz="4400" dirty="0"/>
          </a:p>
        </p:txBody>
      </p:sp>
      <p:sp>
        <p:nvSpPr>
          <p:cNvPr id="7" name="Text Placeholder 6">
            <a:extLst>
              <a:ext uri="{FF2B5EF4-FFF2-40B4-BE49-F238E27FC236}">
                <a16:creationId xmlns:a16="http://schemas.microsoft.com/office/drawing/2014/main" id="{5E923C86-3E30-52EF-BF51-B7481C6D1C08}"/>
              </a:ext>
            </a:extLst>
          </p:cNvPr>
          <p:cNvSpPr>
            <a:spLocks noGrp="1"/>
          </p:cNvSpPr>
          <p:nvPr>
            <p:ph type="body" sz="quarter" idx="13"/>
          </p:nvPr>
        </p:nvSpPr>
        <p:spPr>
          <a:xfrm>
            <a:off x="865631" y="2072640"/>
            <a:ext cx="8324089" cy="4173982"/>
          </a:xfrm>
        </p:spPr>
        <p:txBody>
          <a:bodyPr>
            <a:normAutofit/>
          </a:bodyPr>
          <a:lstStyle/>
          <a:p>
            <a:pPr marL="0" indent="0" defTabSz="548640">
              <a:lnSpc>
                <a:spcPct val="100000"/>
              </a:lnSpc>
              <a:buNone/>
            </a:pPr>
            <a:r>
              <a:rPr lang="de-DE" sz="2800" dirty="0"/>
              <a:t>⁉	Forschungsfrage	✔</a:t>
            </a:r>
          </a:p>
          <a:p>
            <a:pPr marL="0" indent="0" defTabSz="548640">
              <a:lnSpc>
                <a:spcPct val="100000"/>
              </a:lnSpc>
              <a:buNone/>
            </a:pPr>
            <a:r>
              <a:rPr lang="de-DE" sz="2800" dirty="0"/>
              <a:t>🗳	Methoden-Wahl	✔</a:t>
            </a:r>
          </a:p>
          <a:p>
            <a:pPr marL="0" indent="0" defTabSz="548640">
              <a:lnSpc>
                <a:spcPct val="100000"/>
              </a:lnSpc>
              <a:buNone/>
            </a:pPr>
            <a:r>
              <a:rPr lang="de-DE" sz="2800" dirty="0"/>
              <a:t>📑	</a:t>
            </a:r>
            <a:r>
              <a:rPr lang="de-DE" sz="2800" b="1" dirty="0"/>
              <a:t>Durchführung</a:t>
            </a:r>
          </a:p>
          <a:p>
            <a:pPr marL="0" indent="0" defTabSz="548640">
              <a:lnSpc>
                <a:spcPct val="100000"/>
              </a:lnSpc>
              <a:buNone/>
            </a:pPr>
            <a:r>
              <a:rPr lang="de-DE" sz="2800" dirty="0"/>
              <a:t>🔮	Analyse</a:t>
            </a:r>
          </a:p>
          <a:p>
            <a:pPr marL="0" indent="0" defTabSz="548640">
              <a:lnSpc>
                <a:spcPct val="100000"/>
              </a:lnSpc>
              <a:buNone/>
            </a:pPr>
            <a:r>
              <a:rPr lang="de-DE" sz="2800" dirty="0"/>
              <a:t>✍	Publikation</a:t>
            </a:r>
          </a:p>
          <a:p>
            <a:pPr marL="0" indent="0" defTabSz="548640">
              <a:lnSpc>
                <a:spcPct val="100000"/>
              </a:lnSpc>
              <a:buNone/>
            </a:pPr>
            <a:r>
              <a:rPr lang="de-DE" sz="2800" dirty="0"/>
              <a:t>🧪	Wissenschaft! </a:t>
            </a:r>
          </a:p>
        </p:txBody>
      </p:sp>
    </p:spTree>
    <p:extLst>
      <p:ext uri="{BB962C8B-B14F-4D97-AF65-F5344CB8AC3E}">
        <p14:creationId xmlns:p14="http://schemas.microsoft.com/office/powerpoint/2010/main" val="100180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0B576-CC11-9B8B-3953-9E64C6FF0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9D554F-B4CA-A27A-C2A3-7C7D964F7637}"/>
              </a:ext>
            </a:extLst>
          </p:cNvPr>
          <p:cNvSpPr>
            <a:spLocks noGrp="1"/>
          </p:cNvSpPr>
          <p:nvPr>
            <p:ph type="title"/>
          </p:nvPr>
        </p:nvSpPr>
        <p:spPr>
          <a:xfrm>
            <a:off x="6095999" y="441960"/>
            <a:ext cx="5641897" cy="3316893"/>
          </a:xfrm>
        </p:spPr>
        <p:txBody>
          <a:bodyPr/>
          <a:lstStyle/>
          <a:p>
            <a:r>
              <a:rPr lang="en-US" dirty="0" err="1"/>
              <a:t>Durchführung</a:t>
            </a:r>
            <a:endParaRPr lang="en-ZA" dirty="0"/>
          </a:p>
        </p:txBody>
      </p:sp>
      <p:sp>
        <p:nvSpPr>
          <p:cNvPr id="5" name="Text Placeholder 4">
            <a:extLst>
              <a:ext uri="{FF2B5EF4-FFF2-40B4-BE49-F238E27FC236}">
                <a16:creationId xmlns:a16="http://schemas.microsoft.com/office/drawing/2014/main" id="{90BEA7CF-3FE4-18DC-E845-46C28500C9E1}"/>
              </a:ext>
            </a:extLst>
          </p:cNvPr>
          <p:cNvSpPr>
            <a:spLocks noGrp="1"/>
          </p:cNvSpPr>
          <p:nvPr>
            <p:ph type="body" sz="quarter" idx="13"/>
          </p:nvPr>
        </p:nvSpPr>
        <p:spPr>
          <a:xfrm>
            <a:off x="6109694" y="4068392"/>
            <a:ext cx="5580586" cy="2197590"/>
          </a:xfrm>
        </p:spPr>
        <p:txBody>
          <a:bodyPr/>
          <a:lstStyle/>
          <a:p>
            <a:r>
              <a:rPr lang="en-US" dirty="0"/>
              <a:t>Wie </a:t>
            </a:r>
            <a:r>
              <a:rPr lang="en-US" dirty="0" err="1"/>
              <a:t>wollen</a:t>
            </a:r>
            <a:r>
              <a:rPr lang="en-US" dirty="0"/>
              <a:t> </a:t>
            </a:r>
            <a:r>
              <a:rPr lang="en-US" dirty="0" err="1"/>
              <a:t>wir</a:t>
            </a:r>
            <a:r>
              <a:rPr lang="en-US" dirty="0"/>
              <a:t> die Frage </a:t>
            </a:r>
            <a:r>
              <a:rPr lang="en-US" dirty="0" err="1"/>
              <a:t>beantworten</a:t>
            </a:r>
            <a:r>
              <a:rPr lang="en-US" dirty="0"/>
              <a:t>?</a:t>
            </a:r>
          </a:p>
        </p:txBody>
      </p:sp>
    </p:spTree>
    <p:extLst>
      <p:ext uri="{BB962C8B-B14F-4D97-AF65-F5344CB8AC3E}">
        <p14:creationId xmlns:p14="http://schemas.microsoft.com/office/powerpoint/2010/main" val="216751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9E03-748F-BC96-2C83-9DC4ADCB823D}"/>
            </a:ext>
          </a:extLst>
        </p:cNvPr>
        <p:cNvGrpSpPr/>
        <p:nvPr/>
      </p:nvGrpSpPr>
      <p:grpSpPr>
        <a:xfrm>
          <a:off x="0" y="0"/>
          <a:ext cx="0" cy="0"/>
          <a:chOff x="0" y="0"/>
          <a:chExt cx="0" cy="0"/>
        </a:xfrm>
      </p:grpSpPr>
      <p:pic>
        <p:nvPicPr>
          <p:cNvPr id="13" name="Picture 12" descr="Foto: Ein Bär schaut bei einer halb geöffneten Tür herein. &#10;Text zum Bild: Entschuldigen Sie, ich möchte Ihnen kurz ein paar Fragen stellen.">
            <a:extLst>
              <a:ext uri="{FF2B5EF4-FFF2-40B4-BE49-F238E27FC236}">
                <a16:creationId xmlns:a16="http://schemas.microsoft.com/office/drawing/2014/main" id="{43DBB774-22E6-BF50-9DDE-C4542E587F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0606" y="68902"/>
            <a:ext cx="5410787" cy="6720197"/>
          </a:xfrm>
          <a:prstGeom prst="rect">
            <a:avLst/>
          </a:prstGeom>
          <a:noFill/>
        </p:spPr>
      </p:pic>
    </p:spTree>
    <p:extLst>
      <p:ext uri="{BB962C8B-B14F-4D97-AF65-F5344CB8AC3E}">
        <p14:creationId xmlns:p14="http://schemas.microsoft.com/office/powerpoint/2010/main" val="65178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ECAE9-9724-FC69-92EF-1E1E4710DA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7BAD8B-ECCA-F563-9382-B0DBDD5493EA}"/>
              </a:ext>
            </a:extLst>
          </p:cNvPr>
          <p:cNvSpPr>
            <a:spLocks noGrp="1"/>
          </p:cNvSpPr>
          <p:nvPr>
            <p:ph type="title"/>
          </p:nvPr>
        </p:nvSpPr>
        <p:spPr>
          <a:xfrm>
            <a:off x="893064" y="72518"/>
            <a:ext cx="8297380" cy="1326514"/>
          </a:xfrm>
        </p:spPr>
        <p:txBody>
          <a:bodyPr>
            <a:normAutofit/>
          </a:bodyPr>
          <a:lstStyle/>
          <a:p>
            <a:pPr>
              <a:lnSpc>
                <a:spcPct val="100000"/>
              </a:lnSpc>
            </a:pPr>
            <a:r>
              <a:rPr lang="de-DE" sz="4400" dirty="0">
                <a:sym typeface="Wingdings" panose="05000000000000000000" pitchFamily="2" charset="2"/>
              </a:rPr>
              <a:t>Kurzinterviews mit offenen Fragen</a:t>
            </a:r>
          </a:p>
        </p:txBody>
      </p:sp>
      <p:sp>
        <p:nvSpPr>
          <p:cNvPr id="7" name="Text Placeholder 6">
            <a:extLst>
              <a:ext uri="{FF2B5EF4-FFF2-40B4-BE49-F238E27FC236}">
                <a16:creationId xmlns:a16="http://schemas.microsoft.com/office/drawing/2014/main" id="{21E8D223-AB47-D481-6EEC-A5C4EB8C1228}"/>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sym typeface="Wingdings" panose="05000000000000000000" pitchFamily="2" charset="2"/>
              </a:rPr>
              <a:t>Was sind die Interview-Fragen?</a:t>
            </a:r>
          </a:p>
          <a:p>
            <a:pPr>
              <a:lnSpc>
                <a:spcPct val="100000"/>
              </a:lnSpc>
            </a:pPr>
            <a:r>
              <a:rPr lang="de-DE" sz="2800" dirty="0">
                <a:sym typeface="Wingdings" panose="05000000000000000000" pitchFamily="2" charset="2"/>
              </a:rPr>
              <a:t>Wen befragen wir?</a:t>
            </a:r>
          </a:p>
          <a:p>
            <a:pPr>
              <a:lnSpc>
                <a:spcPct val="100000"/>
              </a:lnSpc>
            </a:pPr>
            <a:r>
              <a:rPr lang="de-DE" sz="2800" dirty="0">
                <a:sym typeface="Wingdings" panose="05000000000000000000" pitchFamily="2" charset="2"/>
              </a:rPr>
              <a:t>Wann passieren die Interviews? </a:t>
            </a:r>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2C2ADB80-BB2A-ACC5-502A-967446DFCBE4}"/>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2951589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33BEC-6A9D-F3F8-5D5D-796B05BE49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23077-5991-7DBC-8786-856A2BF7B7CE}"/>
              </a:ext>
            </a:extLst>
          </p:cNvPr>
          <p:cNvSpPr>
            <a:spLocks noGrp="1"/>
          </p:cNvSpPr>
          <p:nvPr>
            <p:ph type="title"/>
          </p:nvPr>
        </p:nvSpPr>
        <p:spPr>
          <a:xfrm>
            <a:off x="893064" y="72518"/>
            <a:ext cx="8297380" cy="1326514"/>
          </a:xfrm>
        </p:spPr>
        <p:txBody>
          <a:bodyPr>
            <a:normAutofit fontScale="90000"/>
          </a:bodyPr>
          <a:lstStyle/>
          <a:p>
            <a:pPr>
              <a:lnSpc>
                <a:spcPct val="100000"/>
              </a:lnSpc>
            </a:pPr>
            <a:r>
              <a:rPr lang="de-DE" sz="4400" dirty="0"/>
              <a:t>Fragebogen mit geschlossenen Fragen</a:t>
            </a:r>
          </a:p>
        </p:txBody>
      </p:sp>
      <p:sp>
        <p:nvSpPr>
          <p:cNvPr id="7" name="Text Placeholder 6">
            <a:extLst>
              <a:ext uri="{FF2B5EF4-FFF2-40B4-BE49-F238E27FC236}">
                <a16:creationId xmlns:a16="http://schemas.microsoft.com/office/drawing/2014/main" id="{3B98A847-A05E-3181-B1F4-6B7F330A682E}"/>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Was sind die Antworten?</a:t>
            </a:r>
          </a:p>
          <a:p>
            <a:pPr lvl="1">
              <a:lnSpc>
                <a:spcPct val="100000"/>
              </a:lnSpc>
            </a:pPr>
            <a:r>
              <a:rPr lang="de-DE" sz="2800" dirty="0"/>
              <a:t>Einfach-Auswahl, Mehrfach-Auswahl</a:t>
            </a:r>
          </a:p>
          <a:p>
            <a:pPr lvl="1">
              <a:lnSpc>
                <a:spcPct val="100000"/>
              </a:lnSpc>
            </a:pPr>
            <a:r>
              <a:rPr lang="de-DE" sz="2800" dirty="0"/>
              <a:t>Welche Optionen überhaupt?</a:t>
            </a:r>
          </a:p>
          <a:p>
            <a:pPr>
              <a:lnSpc>
                <a:spcPct val="100000"/>
              </a:lnSpc>
            </a:pPr>
            <a:r>
              <a:rPr lang="de-DE" sz="2800" dirty="0"/>
              <a:t>Auslegen oder mit Klemmbrett rumlaufen?</a:t>
            </a:r>
          </a:p>
          <a:p>
            <a:pPr>
              <a:lnSpc>
                <a:spcPct val="100000"/>
              </a:lnSpc>
            </a:pPr>
            <a:r>
              <a:rPr lang="de-DE" sz="2800" dirty="0"/>
              <a:t>Analog oder digital?</a:t>
            </a:r>
          </a:p>
          <a:p>
            <a:pPr>
              <a:lnSpc>
                <a:spcPct val="100000"/>
              </a:lnSpc>
            </a:pPr>
            <a:r>
              <a:rPr lang="de-DE" sz="2800" dirty="0"/>
              <a:t>Wie Mehrfach-Teilnahme verhindern?</a:t>
            </a:r>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50A36DD7-F608-0C7F-9328-C0DC86FC4AFB}"/>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2549880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53C89-025C-5B19-22D6-DD66EF2A2B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27CF35-F16E-46ED-8FA6-37E7672C3CE5}"/>
              </a:ext>
            </a:extLst>
          </p:cNvPr>
          <p:cNvSpPr>
            <a:spLocks noGrp="1"/>
          </p:cNvSpPr>
          <p:nvPr>
            <p:ph type="title"/>
          </p:nvPr>
        </p:nvSpPr>
        <p:spPr>
          <a:xfrm>
            <a:off x="893064" y="72518"/>
            <a:ext cx="8297380" cy="1326514"/>
          </a:xfrm>
        </p:spPr>
        <p:txBody>
          <a:bodyPr>
            <a:normAutofit/>
          </a:bodyPr>
          <a:lstStyle/>
          <a:p>
            <a:pPr>
              <a:lnSpc>
                <a:spcPct val="100000"/>
              </a:lnSpc>
            </a:pPr>
            <a:r>
              <a:rPr lang="de-DE" sz="4400" dirty="0"/>
              <a:t>Bisherige Statistiken auswerten</a:t>
            </a:r>
          </a:p>
        </p:txBody>
      </p:sp>
      <p:sp>
        <p:nvSpPr>
          <p:cNvPr id="7" name="Text Placeholder 6">
            <a:extLst>
              <a:ext uri="{FF2B5EF4-FFF2-40B4-BE49-F238E27FC236}">
                <a16:creationId xmlns:a16="http://schemas.microsoft.com/office/drawing/2014/main" id="{D74D5ACA-DD2B-5153-3F0B-61C3936D9560}"/>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Von welchen Events?</a:t>
            </a:r>
          </a:p>
          <a:p>
            <a:pPr>
              <a:lnSpc>
                <a:spcPct val="100000"/>
              </a:lnSpc>
            </a:pPr>
            <a:r>
              <a:rPr lang="de-DE" sz="2800" dirty="0"/>
              <a:t>Von welchen Klamotten?</a:t>
            </a:r>
          </a:p>
          <a:p>
            <a:pPr>
              <a:lnSpc>
                <a:spcPct val="100000"/>
              </a:lnSpc>
            </a:pPr>
            <a:r>
              <a:rPr lang="de-DE" sz="2800" dirty="0"/>
              <a:t>Auch </a:t>
            </a:r>
            <a:r>
              <a:rPr lang="de-DE" sz="2800" dirty="0" err="1"/>
              <a:t>Helfer_innen</a:t>
            </a:r>
            <a:r>
              <a:rPr lang="de-DE" sz="2800" dirty="0"/>
              <a:t>-Shirts?</a:t>
            </a:r>
          </a:p>
          <a:p>
            <a:pPr>
              <a:lnSpc>
                <a:spcPct val="100000"/>
              </a:lnSpc>
            </a:pPr>
            <a:r>
              <a:rPr lang="de-DE" sz="2800" dirty="0"/>
              <a:t>Nur Größen für Erwachsene, oder auch Kinder?</a:t>
            </a:r>
          </a:p>
          <a:p>
            <a:pPr lvl="1">
              <a:lnSpc>
                <a:spcPct val="100000"/>
              </a:lnSpc>
            </a:pPr>
            <a:endParaRPr lang="de-DE" sz="2800" dirty="0"/>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487CF60B-90F7-AA2B-9D8D-249B2511CC11}"/>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184921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4134-05F7-1842-6602-D10FCBE9E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E34581-4EEC-4E70-B1A9-E1A477AECC23}"/>
              </a:ext>
            </a:extLst>
          </p:cNvPr>
          <p:cNvSpPr>
            <a:spLocks noGrp="1"/>
          </p:cNvSpPr>
          <p:nvPr>
            <p:ph type="title"/>
          </p:nvPr>
        </p:nvSpPr>
        <p:spPr>
          <a:xfrm>
            <a:off x="893064" y="353584"/>
            <a:ext cx="8297380" cy="1326514"/>
          </a:xfrm>
        </p:spPr>
        <p:txBody>
          <a:bodyPr>
            <a:normAutofit/>
          </a:bodyPr>
          <a:lstStyle/>
          <a:p>
            <a:r>
              <a:rPr lang="de-DE" sz="4400" dirty="0"/>
              <a:t>Präsentationsfolien zum mitschauen</a:t>
            </a:r>
            <a:endParaRPr lang="en-US" sz="4400" dirty="0"/>
          </a:p>
        </p:txBody>
      </p:sp>
      <p:sp>
        <p:nvSpPr>
          <p:cNvPr id="7" name="Text Placeholder 6">
            <a:extLst>
              <a:ext uri="{FF2B5EF4-FFF2-40B4-BE49-F238E27FC236}">
                <a16:creationId xmlns:a16="http://schemas.microsoft.com/office/drawing/2014/main" id="{875C7939-B4CC-E554-30B4-88571789B5A9}"/>
              </a:ext>
            </a:extLst>
          </p:cNvPr>
          <p:cNvSpPr>
            <a:spLocks noGrp="1"/>
          </p:cNvSpPr>
          <p:nvPr>
            <p:ph type="body" sz="quarter" idx="13"/>
          </p:nvPr>
        </p:nvSpPr>
        <p:spPr>
          <a:xfrm>
            <a:off x="865631" y="2072640"/>
            <a:ext cx="9017957" cy="3904090"/>
          </a:xfrm>
        </p:spPr>
        <p:txBody>
          <a:bodyPr>
            <a:normAutofit/>
          </a:bodyPr>
          <a:lstStyle/>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r>
              <a:rPr lang="en-US" sz="2000" dirty="0">
                <a:hlinkClick r:id="rId3"/>
              </a:rPr>
              <a:t>https://pascoda.fairydust.space/2025/06/de-wie-geht-eigentlich-wissenschaft/</a:t>
            </a:r>
            <a:r>
              <a:rPr lang="en-US" sz="2000" dirty="0"/>
              <a:t> </a:t>
            </a:r>
            <a:endParaRPr lang="en-US" dirty="0"/>
          </a:p>
        </p:txBody>
      </p:sp>
    </p:spTree>
    <p:extLst>
      <p:ext uri="{BB962C8B-B14F-4D97-AF65-F5344CB8AC3E}">
        <p14:creationId xmlns:p14="http://schemas.microsoft.com/office/powerpoint/2010/main" val="358907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3F1D8-66FF-910D-EEAE-7B00A8F12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8C81E-A95E-083D-D4A9-5BF2A100CA26}"/>
              </a:ext>
            </a:extLst>
          </p:cNvPr>
          <p:cNvSpPr>
            <a:spLocks noGrp="1"/>
          </p:cNvSpPr>
          <p:nvPr>
            <p:ph type="title"/>
          </p:nvPr>
        </p:nvSpPr>
        <p:spPr>
          <a:xfrm>
            <a:off x="893064" y="72518"/>
            <a:ext cx="8297380" cy="1326514"/>
          </a:xfrm>
        </p:spPr>
        <p:txBody>
          <a:bodyPr>
            <a:normAutofit/>
          </a:bodyPr>
          <a:lstStyle/>
          <a:p>
            <a:pPr>
              <a:lnSpc>
                <a:spcPct val="100000"/>
              </a:lnSpc>
            </a:pPr>
            <a:r>
              <a:rPr lang="de-DE" sz="4400" dirty="0"/>
              <a:t>Experiment durchführen</a:t>
            </a:r>
          </a:p>
        </p:txBody>
      </p:sp>
      <p:sp>
        <p:nvSpPr>
          <p:cNvPr id="7" name="Text Placeholder 6">
            <a:extLst>
              <a:ext uri="{FF2B5EF4-FFF2-40B4-BE49-F238E27FC236}">
                <a16:creationId xmlns:a16="http://schemas.microsoft.com/office/drawing/2014/main" id="{ADF5D3EC-72CE-6E3C-A3CC-C31897929680}"/>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Labor oder „in echt“?</a:t>
            </a:r>
          </a:p>
          <a:p>
            <a:pPr>
              <a:lnSpc>
                <a:spcPct val="100000"/>
              </a:lnSpc>
            </a:pPr>
            <a:r>
              <a:rPr lang="de-DE" sz="2800" dirty="0"/>
              <a:t>Wie viele Versuche (Personen)?</a:t>
            </a:r>
          </a:p>
          <a:p>
            <a:pPr>
              <a:lnSpc>
                <a:spcPct val="100000"/>
              </a:lnSpc>
            </a:pPr>
            <a:r>
              <a:rPr lang="de-DE" sz="2800" dirty="0"/>
              <a:t>Kontrollgruppe(n)?</a:t>
            </a:r>
          </a:p>
          <a:p>
            <a:pPr>
              <a:lnSpc>
                <a:spcPct val="100000"/>
              </a:lnSpc>
            </a:pPr>
            <a:r>
              <a:rPr lang="de-DE" sz="2800" dirty="0"/>
              <a:t>Was für ein Aufbau? </a:t>
            </a:r>
          </a:p>
          <a:p>
            <a:pPr>
              <a:lnSpc>
                <a:spcPct val="100000"/>
              </a:lnSpc>
            </a:pPr>
            <a:r>
              <a:rPr lang="de-DE" sz="2800" dirty="0"/>
              <a:t>Welche Klamotten?</a:t>
            </a:r>
          </a:p>
          <a:p>
            <a:pPr lvl="1">
              <a:lnSpc>
                <a:spcPct val="100000"/>
              </a:lnSpc>
            </a:pPr>
            <a:endParaRPr lang="de-DE" sz="2800" dirty="0"/>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AAD2B66A-18FD-79E3-BE6C-336E18D93301}"/>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28572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B0F41-33F0-54C4-5A06-C9A9196AB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63458-7E78-64E7-A834-F9EDABE58B7D}"/>
              </a:ext>
            </a:extLst>
          </p:cNvPr>
          <p:cNvSpPr>
            <a:spLocks noGrp="1"/>
          </p:cNvSpPr>
          <p:nvPr>
            <p:ph type="title"/>
          </p:nvPr>
        </p:nvSpPr>
        <p:spPr>
          <a:xfrm>
            <a:off x="893063" y="72518"/>
            <a:ext cx="8940049" cy="1326514"/>
          </a:xfrm>
        </p:spPr>
        <p:txBody>
          <a:bodyPr>
            <a:normAutofit/>
          </a:bodyPr>
          <a:lstStyle/>
          <a:p>
            <a:pPr>
              <a:lnSpc>
                <a:spcPct val="100000"/>
              </a:lnSpc>
            </a:pPr>
            <a:r>
              <a:rPr lang="de-DE" sz="4400" dirty="0"/>
              <a:t>Daten sammeln != Daten aufzeichnen</a:t>
            </a:r>
          </a:p>
        </p:txBody>
      </p:sp>
      <p:sp>
        <p:nvSpPr>
          <p:cNvPr id="7" name="Text Placeholder 6">
            <a:extLst>
              <a:ext uri="{FF2B5EF4-FFF2-40B4-BE49-F238E27FC236}">
                <a16:creationId xmlns:a16="http://schemas.microsoft.com/office/drawing/2014/main" id="{4BF8C7E3-424B-2FD0-874D-9798A9A0114D}"/>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Fragebogen (automagisch)</a:t>
            </a:r>
          </a:p>
          <a:p>
            <a:pPr>
              <a:lnSpc>
                <a:spcPct val="100000"/>
              </a:lnSpc>
            </a:pPr>
            <a:r>
              <a:rPr lang="de-DE" sz="2800" dirty="0"/>
              <a:t>Notizen</a:t>
            </a:r>
          </a:p>
          <a:p>
            <a:pPr>
              <a:lnSpc>
                <a:spcPct val="100000"/>
              </a:lnSpc>
            </a:pPr>
            <a:r>
              <a:rPr lang="de-DE" sz="2800" dirty="0"/>
              <a:t>Audio</a:t>
            </a:r>
          </a:p>
          <a:p>
            <a:pPr>
              <a:lnSpc>
                <a:spcPct val="100000"/>
              </a:lnSpc>
            </a:pPr>
            <a:r>
              <a:rPr lang="de-DE" sz="2800" dirty="0"/>
              <a:t>Video</a:t>
            </a:r>
          </a:p>
        </p:txBody>
      </p:sp>
      <p:sp>
        <p:nvSpPr>
          <p:cNvPr id="4" name="TextBox 3">
            <a:extLst>
              <a:ext uri="{FF2B5EF4-FFF2-40B4-BE49-F238E27FC236}">
                <a16:creationId xmlns:a16="http://schemas.microsoft.com/office/drawing/2014/main" id="{3472DCDF-FCB6-6420-CFB2-7F2B99B75F61}"/>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1694671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CAA94-2F64-A15D-E93E-AB0397707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E53AB-E7EC-A2E8-83CA-CAA10745149D}"/>
              </a:ext>
            </a:extLst>
          </p:cNvPr>
          <p:cNvSpPr>
            <a:spLocks noGrp="1"/>
          </p:cNvSpPr>
          <p:nvPr>
            <p:ph type="title"/>
          </p:nvPr>
        </p:nvSpPr>
        <p:spPr>
          <a:xfrm>
            <a:off x="893064" y="72518"/>
            <a:ext cx="8297380" cy="1326514"/>
          </a:xfrm>
        </p:spPr>
        <p:txBody>
          <a:bodyPr>
            <a:normAutofit/>
          </a:bodyPr>
          <a:lstStyle/>
          <a:p>
            <a:r>
              <a:rPr lang="de-DE" sz="4400" dirty="0"/>
              <a:t>A</a:t>
            </a:r>
            <a:r>
              <a:rPr lang="en-US" sz="4400" dirty="0" err="1"/>
              <a:t>blauf</a:t>
            </a:r>
            <a:endParaRPr lang="en-US" sz="4400" dirty="0"/>
          </a:p>
        </p:txBody>
      </p:sp>
      <p:sp>
        <p:nvSpPr>
          <p:cNvPr id="7" name="Text Placeholder 6">
            <a:extLst>
              <a:ext uri="{FF2B5EF4-FFF2-40B4-BE49-F238E27FC236}">
                <a16:creationId xmlns:a16="http://schemas.microsoft.com/office/drawing/2014/main" id="{E1112BA9-80EF-211E-8063-9ED017D87A27}"/>
              </a:ext>
            </a:extLst>
          </p:cNvPr>
          <p:cNvSpPr>
            <a:spLocks noGrp="1"/>
          </p:cNvSpPr>
          <p:nvPr>
            <p:ph type="body" sz="quarter" idx="13"/>
          </p:nvPr>
        </p:nvSpPr>
        <p:spPr>
          <a:xfrm>
            <a:off x="865631" y="2072640"/>
            <a:ext cx="8324089" cy="4173982"/>
          </a:xfrm>
        </p:spPr>
        <p:txBody>
          <a:bodyPr>
            <a:normAutofit/>
          </a:bodyPr>
          <a:lstStyle/>
          <a:p>
            <a:pPr marL="0" indent="0" defTabSz="548640">
              <a:lnSpc>
                <a:spcPct val="100000"/>
              </a:lnSpc>
              <a:buNone/>
            </a:pPr>
            <a:r>
              <a:rPr lang="de-DE" sz="2800" dirty="0"/>
              <a:t>⁉	Forschungsfrage	✔</a:t>
            </a:r>
          </a:p>
          <a:p>
            <a:pPr marL="0" indent="0" defTabSz="548640">
              <a:lnSpc>
                <a:spcPct val="100000"/>
              </a:lnSpc>
              <a:buNone/>
            </a:pPr>
            <a:r>
              <a:rPr lang="de-DE" sz="2800" dirty="0"/>
              <a:t>🗳	Methoden-Wahl	✔</a:t>
            </a:r>
          </a:p>
          <a:p>
            <a:pPr marL="0" indent="0" defTabSz="548640">
              <a:lnSpc>
                <a:spcPct val="100000"/>
              </a:lnSpc>
              <a:buNone/>
            </a:pPr>
            <a:r>
              <a:rPr lang="de-DE" sz="2800" dirty="0"/>
              <a:t>📑	Durchführung		✔</a:t>
            </a:r>
          </a:p>
          <a:p>
            <a:pPr marL="0" indent="0" defTabSz="548640">
              <a:lnSpc>
                <a:spcPct val="100000"/>
              </a:lnSpc>
              <a:buNone/>
            </a:pPr>
            <a:r>
              <a:rPr lang="de-DE" sz="2800" dirty="0"/>
              <a:t>🔮	</a:t>
            </a:r>
            <a:r>
              <a:rPr lang="de-DE" sz="2800" b="1" dirty="0"/>
              <a:t>Analyse</a:t>
            </a:r>
          </a:p>
          <a:p>
            <a:pPr marL="0" indent="0" defTabSz="548640">
              <a:lnSpc>
                <a:spcPct val="100000"/>
              </a:lnSpc>
              <a:buNone/>
            </a:pPr>
            <a:r>
              <a:rPr lang="de-DE" sz="2800" dirty="0"/>
              <a:t>✍	Publikation</a:t>
            </a:r>
          </a:p>
          <a:p>
            <a:pPr marL="0" indent="0" defTabSz="548640">
              <a:lnSpc>
                <a:spcPct val="100000"/>
              </a:lnSpc>
              <a:buNone/>
            </a:pPr>
            <a:r>
              <a:rPr lang="de-DE" sz="2800" dirty="0"/>
              <a:t>🧪	Wissenschaft! </a:t>
            </a:r>
          </a:p>
        </p:txBody>
      </p:sp>
    </p:spTree>
    <p:extLst>
      <p:ext uri="{BB962C8B-B14F-4D97-AF65-F5344CB8AC3E}">
        <p14:creationId xmlns:p14="http://schemas.microsoft.com/office/powerpoint/2010/main" val="1438600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9CF4B-B36D-729F-9638-D999D0BE2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420618-295A-84B9-44ED-8549F7619EBF}"/>
              </a:ext>
            </a:extLst>
          </p:cNvPr>
          <p:cNvSpPr>
            <a:spLocks noGrp="1"/>
          </p:cNvSpPr>
          <p:nvPr>
            <p:ph type="title"/>
          </p:nvPr>
        </p:nvSpPr>
        <p:spPr>
          <a:xfrm>
            <a:off x="6095999" y="441960"/>
            <a:ext cx="5641897" cy="3316893"/>
          </a:xfrm>
        </p:spPr>
        <p:txBody>
          <a:bodyPr/>
          <a:lstStyle/>
          <a:p>
            <a:r>
              <a:rPr lang="en-US" dirty="0"/>
              <a:t>Daten-</a:t>
            </a:r>
            <a:r>
              <a:rPr lang="en-US" dirty="0" err="1"/>
              <a:t>Analyse</a:t>
            </a:r>
            <a:endParaRPr lang="en-ZA" dirty="0"/>
          </a:p>
        </p:txBody>
      </p:sp>
      <p:sp>
        <p:nvSpPr>
          <p:cNvPr id="5" name="Text Placeholder 4">
            <a:extLst>
              <a:ext uri="{FF2B5EF4-FFF2-40B4-BE49-F238E27FC236}">
                <a16:creationId xmlns:a16="http://schemas.microsoft.com/office/drawing/2014/main" id="{5181D4DA-CB17-B7AC-6DF1-C364A4AF1B87}"/>
              </a:ext>
            </a:extLst>
          </p:cNvPr>
          <p:cNvSpPr>
            <a:spLocks noGrp="1"/>
          </p:cNvSpPr>
          <p:nvPr>
            <p:ph type="body" sz="quarter" idx="13"/>
          </p:nvPr>
        </p:nvSpPr>
        <p:spPr>
          <a:xfrm>
            <a:off x="6109694" y="4068392"/>
            <a:ext cx="5580586" cy="2197590"/>
          </a:xfrm>
        </p:spPr>
        <p:txBody>
          <a:bodyPr/>
          <a:lstStyle/>
          <a:p>
            <a:r>
              <a:rPr lang="en-US" dirty="0"/>
              <a:t>Was </a:t>
            </a:r>
            <a:r>
              <a:rPr lang="en-US" dirty="0" err="1"/>
              <a:t>sagen</a:t>
            </a:r>
            <a:r>
              <a:rPr lang="en-US" dirty="0"/>
              <a:t> </a:t>
            </a:r>
            <a:r>
              <a:rPr lang="en-US" dirty="0" err="1"/>
              <a:t>unsere</a:t>
            </a:r>
            <a:r>
              <a:rPr lang="en-US" dirty="0"/>
              <a:t> Daten?</a:t>
            </a:r>
          </a:p>
        </p:txBody>
      </p:sp>
    </p:spTree>
    <p:extLst>
      <p:ext uri="{BB962C8B-B14F-4D97-AF65-F5344CB8AC3E}">
        <p14:creationId xmlns:p14="http://schemas.microsoft.com/office/powerpoint/2010/main" val="363936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57580-1796-DD27-50F0-0BA2A0457BB6}"/>
            </a:ext>
          </a:extLst>
        </p:cNvPr>
        <p:cNvGrpSpPr/>
        <p:nvPr/>
      </p:nvGrpSpPr>
      <p:grpSpPr>
        <a:xfrm>
          <a:off x="0" y="0"/>
          <a:ext cx="0" cy="0"/>
          <a:chOff x="0" y="0"/>
          <a:chExt cx="0" cy="0"/>
        </a:xfrm>
      </p:grpSpPr>
      <p:pic>
        <p:nvPicPr>
          <p:cNvPr id="10" name="Picture 9" descr="A person holding a large white board with blue bars&#10;&#10;AI-generated content may be incorrect.">
            <a:extLst>
              <a:ext uri="{FF2B5EF4-FFF2-40B4-BE49-F238E27FC236}">
                <a16:creationId xmlns:a16="http://schemas.microsoft.com/office/drawing/2014/main" id="{F38E41F0-B7CD-4932-086D-D387E8B00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708" y="68263"/>
            <a:ext cx="7406583" cy="6721475"/>
          </a:xfrm>
          <a:prstGeom prst="rect">
            <a:avLst/>
          </a:prstGeom>
          <a:noFill/>
        </p:spPr>
      </p:pic>
      <p:sp>
        <p:nvSpPr>
          <p:cNvPr id="11" name="TextBox 10">
            <a:extLst>
              <a:ext uri="{FF2B5EF4-FFF2-40B4-BE49-F238E27FC236}">
                <a16:creationId xmlns:a16="http://schemas.microsoft.com/office/drawing/2014/main" id="{F2ED1ACD-54E4-17E9-9DD0-AB0F730288EE}"/>
              </a:ext>
            </a:extLst>
          </p:cNvPr>
          <p:cNvSpPr txBox="1"/>
          <p:nvPr/>
        </p:nvSpPr>
        <p:spPr>
          <a:xfrm>
            <a:off x="9783007" y="6099717"/>
            <a:ext cx="2408993" cy="369332"/>
          </a:xfrm>
          <a:prstGeom prst="rect">
            <a:avLst/>
          </a:prstGeom>
          <a:noFill/>
        </p:spPr>
        <p:txBody>
          <a:bodyPr wrap="none" rtlCol="0">
            <a:spAutoFit/>
          </a:bodyPr>
          <a:lstStyle/>
          <a:p>
            <a:r>
              <a:rPr lang="de-DE" dirty="0"/>
              <a:t>Quelle: </a:t>
            </a:r>
            <a:r>
              <a:rPr lang="de-DE" dirty="0" err="1"/>
              <a:t>Volksverpetzer</a:t>
            </a:r>
            <a:endParaRPr lang="en-US" dirty="0"/>
          </a:p>
        </p:txBody>
      </p:sp>
    </p:spTree>
    <p:extLst>
      <p:ext uri="{BB962C8B-B14F-4D97-AF65-F5344CB8AC3E}">
        <p14:creationId xmlns:p14="http://schemas.microsoft.com/office/powerpoint/2010/main" val="4095108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0DD0F-0C28-7CA5-F952-59C2F24061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EDCA1F-8925-515B-45A3-D782268AC969}"/>
              </a:ext>
            </a:extLst>
          </p:cNvPr>
          <p:cNvSpPr>
            <a:spLocks noGrp="1"/>
          </p:cNvSpPr>
          <p:nvPr>
            <p:ph type="title"/>
          </p:nvPr>
        </p:nvSpPr>
        <p:spPr>
          <a:xfrm>
            <a:off x="893063" y="72518"/>
            <a:ext cx="8940049" cy="1326514"/>
          </a:xfrm>
        </p:spPr>
        <p:txBody>
          <a:bodyPr>
            <a:normAutofit/>
          </a:bodyPr>
          <a:lstStyle/>
          <a:p>
            <a:pPr>
              <a:lnSpc>
                <a:spcPct val="100000"/>
              </a:lnSpc>
            </a:pPr>
            <a:r>
              <a:rPr lang="de-DE" sz="4400" dirty="0"/>
              <a:t>Analyse</a:t>
            </a:r>
          </a:p>
        </p:txBody>
      </p:sp>
      <p:sp>
        <p:nvSpPr>
          <p:cNvPr id="7" name="Text Placeholder 6">
            <a:extLst>
              <a:ext uri="{FF2B5EF4-FFF2-40B4-BE49-F238E27FC236}">
                <a16:creationId xmlns:a16="http://schemas.microsoft.com/office/drawing/2014/main" id="{80454BF6-CAAB-CDBB-11FC-08AE724B1C36}"/>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Qualitative Daten</a:t>
            </a:r>
          </a:p>
          <a:p>
            <a:pPr lvl="1">
              <a:lnSpc>
                <a:spcPct val="100000"/>
              </a:lnSpc>
            </a:pPr>
            <a:r>
              <a:rPr lang="de-DE" sz="2800" dirty="0"/>
              <a:t>„Texte“ – Texte, Bilder, Videos, Artefakte</a:t>
            </a:r>
          </a:p>
          <a:p>
            <a:pPr marL="0" indent="0">
              <a:lnSpc>
                <a:spcPct val="100000"/>
              </a:lnSpc>
              <a:buNone/>
            </a:pPr>
            <a:endParaRPr lang="de-DE" sz="2800" dirty="0"/>
          </a:p>
          <a:p>
            <a:pPr>
              <a:lnSpc>
                <a:spcPct val="100000"/>
              </a:lnSpc>
            </a:pPr>
            <a:r>
              <a:rPr lang="de-DE" sz="2800" dirty="0"/>
              <a:t>Quantitative Daten</a:t>
            </a:r>
          </a:p>
          <a:p>
            <a:pPr lvl="1">
              <a:lnSpc>
                <a:spcPct val="100000"/>
              </a:lnSpc>
            </a:pPr>
            <a:r>
              <a:rPr lang="de-DE" sz="2800" dirty="0"/>
              <a:t>Dinge, mit denen gerechnet werden kann</a:t>
            </a:r>
          </a:p>
          <a:p>
            <a:pPr marL="0" indent="0">
              <a:lnSpc>
                <a:spcPct val="100000"/>
              </a:lnSpc>
              <a:buNone/>
            </a:pPr>
            <a:endParaRPr lang="de-DE" sz="2800" dirty="0"/>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9B769010-2716-EAD2-1D40-D1271B7D176E}"/>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183202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256-9187-92D6-4851-77662677B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229BD-5516-DB68-C78A-90F1630CCDDA}"/>
              </a:ext>
            </a:extLst>
          </p:cNvPr>
          <p:cNvSpPr>
            <a:spLocks noGrp="1"/>
          </p:cNvSpPr>
          <p:nvPr>
            <p:ph type="title"/>
          </p:nvPr>
        </p:nvSpPr>
        <p:spPr>
          <a:xfrm>
            <a:off x="893063" y="72518"/>
            <a:ext cx="8940049" cy="1326514"/>
          </a:xfrm>
        </p:spPr>
        <p:txBody>
          <a:bodyPr>
            <a:normAutofit/>
          </a:bodyPr>
          <a:lstStyle/>
          <a:p>
            <a:pPr>
              <a:lnSpc>
                <a:spcPct val="100000"/>
              </a:lnSpc>
            </a:pPr>
            <a:r>
              <a:rPr lang="de-DE" sz="4400" dirty="0"/>
              <a:t>Analyse</a:t>
            </a:r>
          </a:p>
        </p:txBody>
      </p:sp>
      <p:sp>
        <p:nvSpPr>
          <p:cNvPr id="7" name="Text Placeholder 6">
            <a:extLst>
              <a:ext uri="{FF2B5EF4-FFF2-40B4-BE49-F238E27FC236}">
                <a16:creationId xmlns:a16="http://schemas.microsoft.com/office/drawing/2014/main" id="{30D21691-A487-BB54-E9BE-3BC1C8DE1465}"/>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Qualitative Daten</a:t>
            </a:r>
          </a:p>
          <a:p>
            <a:pPr lvl="1">
              <a:lnSpc>
                <a:spcPct val="100000"/>
              </a:lnSpc>
            </a:pPr>
            <a:r>
              <a:rPr lang="de-DE" sz="2800" dirty="0"/>
              <a:t>„Texte“ – Texte, Bilder, Videos, Artefakte</a:t>
            </a:r>
          </a:p>
          <a:p>
            <a:pPr marL="0" indent="0">
              <a:lnSpc>
                <a:spcPct val="100000"/>
              </a:lnSpc>
              <a:buNone/>
            </a:pPr>
            <a:endParaRPr lang="de-DE" sz="2800" dirty="0"/>
          </a:p>
          <a:p>
            <a:pPr>
              <a:lnSpc>
                <a:spcPct val="100000"/>
              </a:lnSpc>
            </a:pPr>
            <a:r>
              <a:rPr lang="de-DE" sz="2800" dirty="0"/>
              <a:t>Quantitative Daten</a:t>
            </a:r>
          </a:p>
          <a:p>
            <a:pPr lvl="1">
              <a:lnSpc>
                <a:spcPct val="100000"/>
              </a:lnSpc>
            </a:pPr>
            <a:r>
              <a:rPr lang="de-DE" sz="2800" dirty="0"/>
              <a:t>Dinge, mit denen gerechnet werden kann</a:t>
            </a:r>
          </a:p>
          <a:p>
            <a:pPr lvl="1">
              <a:lnSpc>
                <a:spcPct val="100000"/>
              </a:lnSpc>
            </a:pPr>
            <a:r>
              <a:rPr lang="de-DE" sz="2800" dirty="0"/>
              <a:t>Zahlen. Sind. Nicht. Neutral.</a:t>
            </a:r>
          </a:p>
          <a:p>
            <a:pPr>
              <a:lnSpc>
                <a:spcPct val="100000"/>
              </a:lnSpc>
            </a:pPr>
            <a:endParaRPr lang="de-DE" sz="2800" dirty="0"/>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287677EF-4075-0C94-E650-9316D85CA638}"/>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3685017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B9D65-C417-0534-CFE1-763531650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83971-1138-E763-D130-C6B4398622B6}"/>
              </a:ext>
            </a:extLst>
          </p:cNvPr>
          <p:cNvSpPr>
            <a:spLocks noGrp="1"/>
          </p:cNvSpPr>
          <p:nvPr>
            <p:ph type="title"/>
          </p:nvPr>
        </p:nvSpPr>
        <p:spPr>
          <a:xfrm>
            <a:off x="893064" y="72518"/>
            <a:ext cx="8297380" cy="1326514"/>
          </a:xfrm>
        </p:spPr>
        <p:txBody>
          <a:bodyPr>
            <a:normAutofit/>
          </a:bodyPr>
          <a:lstStyle/>
          <a:p>
            <a:r>
              <a:rPr lang="de-DE" sz="4400" dirty="0"/>
              <a:t>A</a:t>
            </a:r>
            <a:r>
              <a:rPr lang="en-US" sz="4400" dirty="0" err="1"/>
              <a:t>blauf</a:t>
            </a:r>
            <a:endParaRPr lang="en-US" sz="4400" dirty="0"/>
          </a:p>
        </p:txBody>
      </p:sp>
      <p:sp>
        <p:nvSpPr>
          <p:cNvPr id="7" name="Text Placeholder 6">
            <a:extLst>
              <a:ext uri="{FF2B5EF4-FFF2-40B4-BE49-F238E27FC236}">
                <a16:creationId xmlns:a16="http://schemas.microsoft.com/office/drawing/2014/main" id="{FE63BEF7-6F35-E57F-2BFF-BA3083EE5EB9}"/>
              </a:ext>
            </a:extLst>
          </p:cNvPr>
          <p:cNvSpPr>
            <a:spLocks noGrp="1"/>
          </p:cNvSpPr>
          <p:nvPr>
            <p:ph type="body" sz="quarter" idx="13"/>
          </p:nvPr>
        </p:nvSpPr>
        <p:spPr>
          <a:xfrm>
            <a:off x="865631" y="2072640"/>
            <a:ext cx="8324089" cy="4173982"/>
          </a:xfrm>
        </p:spPr>
        <p:txBody>
          <a:bodyPr>
            <a:normAutofit/>
          </a:bodyPr>
          <a:lstStyle/>
          <a:p>
            <a:pPr marL="0" indent="0" defTabSz="548640">
              <a:lnSpc>
                <a:spcPct val="100000"/>
              </a:lnSpc>
              <a:buNone/>
            </a:pPr>
            <a:r>
              <a:rPr lang="de-DE" sz="2800" dirty="0"/>
              <a:t>⁉	Forschungsfrage	✔</a:t>
            </a:r>
          </a:p>
          <a:p>
            <a:pPr marL="0" indent="0" defTabSz="548640">
              <a:lnSpc>
                <a:spcPct val="100000"/>
              </a:lnSpc>
              <a:buNone/>
            </a:pPr>
            <a:r>
              <a:rPr lang="de-DE" sz="2800" dirty="0"/>
              <a:t>🗳	Methoden-Wahl	✔</a:t>
            </a:r>
          </a:p>
          <a:p>
            <a:pPr marL="0" indent="0" defTabSz="548640">
              <a:lnSpc>
                <a:spcPct val="100000"/>
              </a:lnSpc>
              <a:buNone/>
            </a:pPr>
            <a:r>
              <a:rPr lang="de-DE" sz="2800" dirty="0"/>
              <a:t>📑	Durchführung		✔</a:t>
            </a:r>
          </a:p>
          <a:p>
            <a:pPr marL="0" indent="0" defTabSz="548640">
              <a:lnSpc>
                <a:spcPct val="100000"/>
              </a:lnSpc>
              <a:buNone/>
            </a:pPr>
            <a:r>
              <a:rPr lang="de-DE" sz="2800" dirty="0"/>
              <a:t>🔮	Analyse			✔</a:t>
            </a:r>
          </a:p>
          <a:p>
            <a:pPr marL="0" indent="0" defTabSz="548640">
              <a:lnSpc>
                <a:spcPct val="100000"/>
              </a:lnSpc>
              <a:buNone/>
            </a:pPr>
            <a:r>
              <a:rPr lang="de-DE" sz="2800" dirty="0"/>
              <a:t>✍	</a:t>
            </a:r>
            <a:r>
              <a:rPr lang="de-DE" sz="2800" b="1" dirty="0"/>
              <a:t>Publikation</a:t>
            </a:r>
          </a:p>
          <a:p>
            <a:pPr marL="0" indent="0" defTabSz="548640">
              <a:lnSpc>
                <a:spcPct val="100000"/>
              </a:lnSpc>
              <a:buNone/>
            </a:pPr>
            <a:r>
              <a:rPr lang="de-DE" sz="2800" dirty="0"/>
              <a:t>🧪	Wissenschaft! </a:t>
            </a:r>
          </a:p>
        </p:txBody>
      </p:sp>
    </p:spTree>
    <p:extLst>
      <p:ext uri="{BB962C8B-B14F-4D97-AF65-F5344CB8AC3E}">
        <p14:creationId xmlns:p14="http://schemas.microsoft.com/office/powerpoint/2010/main" val="1399089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B1217-9240-AB1B-49AE-EF3F82C6E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559CE-0C0D-4D19-BFA7-84E9B631D4B7}"/>
              </a:ext>
            </a:extLst>
          </p:cNvPr>
          <p:cNvSpPr>
            <a:spLocks noGrp="1"/>
          </p:cNvSpPr>
          <p:nvPr>
            <p:ph type="title"/>
          </p:nvPr>
        </p:nvSpPr>
        <p:spPr>
          <a:xfrm>
            <a:off x="6095999" y="441960"/>
            <a:ext cx="5641897" cy="3316893"/>
          </a:xfrm>
        </p:spPr>
        <p:txBody>
          <a:bodyPr/>
          <a:lstStyle/>
          <a:p>
            <a:r>
              <a:rPr lang="en-US" dirty="0" err="1"/>
              <a:t>Publikation</a:t>
            </a:r>
            <a:endParaRPr lang="en-ZA" dirty="0"/>
          </a:p>
        </p:txBody>
      </p:sp>
      <p:sp>
        <p:nvSpPr>
          <p:cNvPr id="5" name="Text Placeholder 4">
            <a:extLst>
              <a:ext uri="{FF2B5EF4-FFF2-40B4-BE49-F238E27FC236}">
                <a16:creationId xmlns:a16="http://schemas.microsoft.com/office/drawing/2014/main" id="{4F44E282-44E5-8981-0E41-62ED55FF3C9E}"/>
              </a:ext>
            </a:extLst>
          </p:cNvPr>
          <p:cNvSpPr>
            <a:spLocks noGrp="1"/>
          </p:cNvSpPr>
          <p:nvPr>
            <p:ph type="body" sz="quarter" idx="13"/>
          </p:nvPr>
        </p:nvSpPr>
        <p:spPr>
          <a:xfrm>
            <a:off x="6109694" y="4068392"/>
            <a:ext cx="5580586" cy="2197590"/>
          </a:xfrm>
        </p:spPr>
        <p:txBody>
          <a:bodyPr/>
          <a:lstStyle/>
          <a:p>
            <a:r>
              <a:rPr lang="en-US" dirty="0"/>
              <a:t>Wo und </a:t>
            </a:r>
            <a:r>
              <a:rPr lang="en-US" dirty="0" err="1"/>
              <a:t>wie</a:t>
            </a:r>
            <a:r>
              <a:rPr lang="en-US" dirty="0"/>
              <a:t> </a:t>
            </a:r>
            <a:r>
              <a:rPr lang="en-US" dirty="0" err="1"/>
              <a:t>können</a:t>
            </a:r>
            <a:r>
              <a:rPr lang="en-US" dirty="0"/>
              <a:t> </a:t>
            </a:r>
            <a:r>
              <a:rPr lang="en-US" dirty="0" err="1"/>
              <a:t>wir</a:t>
            </a:r>
            <a:r>
              <a:rPr lang="en-US" dirty="0"/>
              <a:t> </a:t>
            </a:r>
            <a:r>
              <a:rPr lang="en-US" dirty="0" err="1"/>
              <a:t>veröffentlichen</a:t>
            </a:r>
            <a:r>
              <a:rPr lang="en-US" dirty="0"/>
              <a:t>?</a:t>
            </a:r>
          </a:p>
        </p:txBody>
      </p:sp>
    </p:spTree>
    <p:extLst>
      <p:ext uri="{BB962C8B-B14F-4D97-AF65-F5344CB8AC3E}">
        <p14:creationId xmlns:p14="http://schemas.microsoft.com/office/powerpoint/2010/main" val="2596768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44B9D-8195-E356-F996-E9171843E5B9}"/>
            </a:ext>
          </a:extLst>
        </p:cNvPr>
        <p:cNvGrpSpPr/>
        <p:nvPr/>
      </p:nvGrpSpPr>
      <p:grpSpPr>
        <a:xfrm>
          <a:off x="0" y="0"/>
          <a:ext cx="0" cy="0"/>
          <a:chOff x="0" y="0"/>
          <a:chExt cx="0" cy="0"/>
        </a:xfrm>
      </p:grpSpPr>
      <p:pic>
        <p:nvPicPr>
          <p:cNvPr id="11" name="Picture 10" descr="A person in a helmet and hardhat standing in front of a large tire&#10;&#10;AI-generated content may be incorrect.">
            <a:extLst>
              <a:ext uri="{FF2B5EF4-FFF2-40B4-BE49-F238E27FC236}">
                <a16:creationId xmlns:a16="http://schemas.microsoft.com/office/drawing/2014/main" id="{8387389D-7D17-EFE8-7DE0-386FBFA29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017" y="68263"/>
            <a:ext cx="8961966" cy="6721475"/>
          </a:xfrm>
          <a:prstGeom prst="rect">
            <a:avLst/>
          </a:prstGeom>
          <a:noFill/>
        </p:spPr>
      </p:pic>
    </p:spTree>
    <p:extLst>
      <p:ext uri="{BB962C8B-B14F-4D97-AF65-F5344CB8AC3E}">
        <p14:creationId xmlns:p14="http://schemas.microsoft.com/office/powerpoint/2010/main" val="1772145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13BE4E-3F83-D8DA-5750-CFA85A40BE0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Placeholder 6" descr="Ein Hund in einem Chemie-Labor. Der Hund trägt eine Schutzbrille und hält scheinbar einen Behälter in einer Pfote. Er scheint etwas von diesem Behälter in einen anderen zu gießen.&#10;Beschriftung: &quot;Let's do some science!&quot; (Lasst uns Wissenschaft machen!) ">
            <a:extLst>
              <a:ext uri="{FF2B5EF4-FFF2-40B4-BE49-F238E27FC236}">
                <a16:creationId xmlns:a16="http://schemas.microsoft.com/office/drawing/2014/main" id="{33B56C48-A871-C82A-6F0F-A34840827A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a:noFill/>
        </p:spPr>
      </p:pic>
    </p:spTree>
    <p:extLst>
      <p:ext uri="{BB962C8B-B14F-4D97-AF65-F5344CB8AC3E}">
        <p14:creationId xmlns:p14="http://schemas.microsoft.com/office/powerpoint/2010/main" val="769938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BAAA-D465-6193-93C8-C87F29F4CE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BBC3E-73F3-D482-F26A-527791166DE4}"/>
              </a:ext>
            </a:extLst>
          </p:cNvPr>
          <p:cNvSpPr>
            <a:spLocks noGrp="1"/>
          </p:cNvSpPr>
          <p:nvPr>
            <p:ph type="title"/>
          </p:nvPr>
        </p:nvSpPr>
        <p:spPr>
          <a:xfrm>
            <a:off x="893064" y="72518"/>
            <a:ext cx="8297380" cy="1326514"/>
          </a:xfrm>
        </p:spPr>
        <p:txBody>
          <a:bodyPr>
            <a:normAutofit/>
          </a:bodyPr>
          <a:lstStyle/>
          <a:p>
            <a:r>
              <a:rPr lang="en-US" sz="4400" dirty="0" err="1"/>
              <a:t>Warum</a:t>
            </a:r>
            <a:r>
              <a:rPr lang="en-US" sz="4400" dirty="0"/>
              <a:t> </a:t>
            </a:r>
            <a:r>
              <a:rPr lang="en-US" sz="4400" dirty="0" err="1"/>
              <a:t>überhaupt</a:t>
            </a:r>
            <a:r>
              <a:rPr lang="en-US" sz="4400" dirty="0"/>
              <a:t>?</a:t>
            </a:r>
          </a:p>
        </p:txBody>
      </p:sp>
      <p:sp>
        <p:nvSpPr>
          <p:cNvPr id="7" name="Text Placeholder 6">
            <a:extLst>
              <a:ext uri="{FF2B5EF4-FFF2-40B4-BE49-F238E27FC236}">
                <a16:creationId xmlns:a16="http://schemas.microsoft.com/office/drawing/2014/main" id="{3D8AE99E-BA72-B6F9-9813-7C4706295948}"/>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„Wissenschaftliche Methode“: Diskussion!</a:t>
            </a:r>
          </a:p>
          <a:p>
            <a:pPr>
              <a:lnSpc>
                <a:spcPct val="100000"/>
              </a:lnSpc>
            </a:pPr>
            <a:r>
              <a:rPr lang="de-DE" sz="2800" dirty="0"/>
              <a:t>Finanzierung</a:t>
            </a:r>
          </a:p>
          <a:p>
            <a:pPr>
              <a:lnSpc>
                <a:spcPct val="100000"/>
              </a:lnSpc>
            </a:pPr>
            <a:r>
              <a:rPr lang="de-DE" sz="2800" dirty="0"/>
              <a:t>Karriere (h-index)</a:t>
            </a:r>
          </a:p>
          <a:p>
            <a:pPr>
              <a:lnSpc>
                <a:spcPct val="100000"/>
              </a:lnSpc>
            </a:pPr>
            <a:r>
              <a:rPr lang="de-DE" sz="2800" dirty="0"/>
              <a:t>Werbung für Projekt</a:t>
            </a:r>
          </a:p>
          <a:p>
            <a:pPr>
              <a:lnSpc>
                <a:spcPct val="100000"/>
              </a:lnSpc>
            </a:pPr>
            <a:endParaRPr lang="de-DE" sz="2800" dirty="0"/>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8FCC9C73-627A-2F98-5410-1F9AFA1D09ED}"/>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3708264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5616C-FF56-02E8-79C0-32B376E6F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F646E-52E1-D79C-2F53-47C0B7BA4C1D}"/>
              </a:ext>
            </a:extLst>
          </p:cNvPr>
          <p:cNvSpPr>
            <a:spLocks noGrp="1"/>
          </p:cNvSpPr>
          <p:nvPr>
            <p:ph type="title"/>
          </p:nvPr>
        </p:nvSpPr>
        <p:spPr>
          <a:xfrm>
            <a:off x="893064" y="72518"/>
            <a:ext cx="8297380" cy="1326514"/>
          </a:xfrm>
        </p:spPr>
        <p:txBody>
          <a:bodyPr>
            <a:normAutofit/>
          </a:bodyPr>
          <a:lstStyle/>
          <a:p>
            <a:r>
              <a:rPr lang="en-US" sz="4400" dirty="0"/>
              <a:t>Wo </a:t>
            </a:r>
            <a:r>
              <a:rPr lang="en-US" sz="4400" dirty="0" err="1"/>
              <a:t>publizieren</a:t>
            </a:r>
            <a:r>
              <a:rPr lang="en-US" sz="4400" dirty="0"/>
              <a:t>?</a:t>
            </a:r>
          </a:p>
        </p:txBody>
      </p:sp>
      <p:sp>
        <p:nvSpPr>
          <p:cNvPr id="7" name="Text Placeholder 6">
            <a:extLst>
              <a:ext uri="{FF2B5EF4-FFF2-40B4-BE49-F238E27FC236}">
                <a16:creationId xmlns:a16="http://schemas.microsoft.com/office/drawing/2014/main" id="{BB3A7073-FD42-C23C-344E-EF166A8560E8}"/>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Je nach Forschungsfeld verschieden gewichtet.</a:t>
            </a:r>
          </a:p>
          <a:p>
            <a:pPr marL="0" indent="0">
              <a:lnSpc>
                <a:spcPct val="100000"/>
              </a:lnSpc>
              <a:buNone/>
            </a:pPr>
            <a:endParaRPr lang="de-DE" sz="2800" dirty="0"/>
          </a:p>
          <a:p>
            <a:pPr marL="0" indent="0">
              <a:lnSpc>
                <a:spcPct val="100000"/>
              </a:lnSpc>
              <a:buNone/>
            </a:pPr>
            <a:r>
              <a:rPr lang="de-DE" sz="2800" dirty="0"/>
              <a:t>Informatik:</a:t>
            </a:r>
          </a:p>
          <a:p>
            <a:pPr marL="0" indent="0">
              <a:lnSpc>
                <a:spcPct val="100000"/>
              </a:lnSpc>
              <a:buNone/>
            </a:pPr>
            <a:r>
              <a:rPr lang="de-DE" sz="2800" dirty="0"/>
              <a:t>Konferenzen oder Journals </a:t>
            </a:r>
          </a:p>
          <a:p>
            <a:pPr marL="0" indent="0">
              <a:lnSpc>
                <a:spcPct val="100000"/>
              </a:lnSpc>
              <a:buNone/>
            </a:pPr>
            <a:r>
              <a:rPr lang="de-DE" sz="2800" dirty="0"/>
              <a:t>Jeweils von ACM oder IEEE gesponsert</a:t>
            </a:r>
          </a:p>
          <a:p>
            <a:pPr>
              <a:lnSpc>
                <a:spcPct val="100000"/>
              </a:lnSpc>
            </a:pPr>
            <a:endParaRPr lang="de-DE" sz="2800" dirty="0"/>
          </a:p>
          <a:p>
            <a:pPr>
              <a:lnSpc>
                <a:spcPct val="100000"/>
              </a:lnSpc>
            </a:pPr>
            <a:endParaRPr lang="de-DE" sz="2800" dirty="0"/>
          </a:p>
          <a:p>
            <a:pPr>
              <a:lnSpc>
                <a:spcPct val="100000"/>
              </a:lnSpc>
            </a:pPr>
            <a:endParaRPr lang="de-DE" sz="2800" dirty="0"/>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EDF865C3-420D-ADDE-C487-4D250ECB117E}"/>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1160486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1C35F-3229-58DF-CA3B-1F3856191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50CB3-49D6-AF22-4BF4-A481372ABD75}"/>
              </a:ext>
            </a:extLst>
          </p:cNvPr>
          <p:cNvSpPr>
            <a:spLocks noGrp="1"/>
          </p:cNvSpPr>
          <p:nvPr>
            <p:ph type="title"/>
          </p:nvPr>
        </p:nvSpPr>
        <p:spPr>
          <a:xfrm>
            <a:off x="893064" y="72518"/>
            <a:ext cx="8297380" cy="1326514"/>
          </a:xfrm>
        </p:spPr>
        <p:txBody>
          <a:bodyPr>
            <a:normAutofit/>
          </a:bodyPr>
          <a:lstStyle/>
          <a:p>
            <a:r>
              <a:rPr lang="en-US" sz="4400" dirty="0"/>
              <a:t>Welches Format?</a:t>
            </a:r>
          </a:p>
        </p:txBody>
      </p:sp>
      <p:sp>
        <p:nvSpPr>
          <p:cNvPr id="7" name="Text Placeholder 6">
            <a:extLst>
              <a:ext uri="{FF2B5EF4-FFF2-40B4-BE49-F238E27FC236}">
                <a16:creationId xmlns:a16="http://schemas.microsoft.com/office/drawing/2014/main" id="{F2FA75C4-ED94-5E1C-9155-37F67088EE3C}"/>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Ebenfalls je nach Forschungsfeld.</a:t>
            </a:r>
          </a:p>
          <a:p>
            <a:pPr marL="0" indent="0">
              <a:lnSpc>
                <a:spcPct val="100000"/>
              </a:lnSpc>
              <a:buNone/>
            </a:pPr>
            <a:endParaRPr lang="de-DE" sz="600" dirty="0"/>
          </a:p>
          <a:p>
            <a:pPr marL="0" indent="0">
              <a:lnSpc>
                <a:spcPct val="100000"/>
              </a:lnSpc>
              <a:buNone/>
            </a:pPr>
            <a:r>
              <a:rPr lang="de-DE" sz="2800" dirty="0"/>
              <a:t>Informatik:</a:t>
            </a:r>
          </a:p>
          <a:p>
            <a:pPr>
              <a:lnSpc>
                <a:spcPct val="100000"/>
              </a:lnSpc>
            </a:pPr>
            <a:r>
              <a:rPr lang="de-DE" sz="2800" dirty="0" err="1"/>
              <a:t>Full</a:t>
            </a:r>
            <a:r>
              <a:rPr lang="de-DE" sz="2800" dirty="0"/>
              <a:t> Paper</a:t>
            </a:r>
          </a:p>
          <a:p>
            <a:pPr>
              <a:lnSpc>
                <a:spcPct val="100000"/>
              </a:lnSpc>
            </a:pPr>
            <a:r>
              <a:rPr lang="de-DE" sz="2800" dirty="0"/>
              <a:t>Short Paper („Late Breaking Work“, „Poster“)</a:t>
            </a:r>
          </a:p>
          <a:p>
            <a:pPr>
              <a:lnSpc>
                <a:spcPct val="100000"/>
              </a:lnSpc>
            </a:pPr>
            <a:r>
              <a:rPr lang="de-DE" sz="2800" dirty="0"/>
              <a:t>Demo</a:t>
            </a:r>
          </a:p>
          <a:p>
            <a:pPr>
              <a:lnSpc>
                <a:spcPct val="100000"/>
              </a:lnSpc>
            </a:pPr>
            <a:endParaRPr lang="de-DE" sz="600" dirty="0"/>
          </a:p>
          <a:p>
            <a:pPr marL="0" indent="0">
              <a:lnSpc>
                <a:spcPct val="100000"/>
              </a:lnSpc>
              <a:buNone/>
            </a:pPr>
            <a:r>
              <a:rPr lang="de-DE" sz="2800" dirty="0"/>
              <a:t>Jeweils verschiedene Formen von Präsentation</a:t>
            </a:r>
          </a:p>
          <a:p>
            <a:pPr>
              <a:lnSpc>
                <a:spcPct val="100000"/>
              </a:lnSpc>
            </a:pPr>
            <a:endParaRPr lang="de-DE" sz="2800" dirty="0"/>
          </a:p>
          <a:p>
            <a:pPr>
              <a:lnSpc>
                <a:spcPct val="100000"/>
              </a:lnSpc>
            </a:pPr>
            <a:endParaRPr lang="de-DE" sz="2800" dirty="0"/>
          </a:p>
        </p:txBody>
      </p:sp>
      <p:sp>
        <p:nvSpPr>
          <p:cNvPr id="4" name="TextBox 3">
            <a:extLst>
              <a:ext uri="{FF2B5EF4-FFF2-40B4-BE49-F238E27FC236}">
                <a16:creationId xmlns:a16="http://schemas.microsoft.com/office/drawing/2014/main" id="{5586819D-7850-8DE2-F407-DB98086AA0EC}"/>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2127101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8C0A1-EF98-AD95-0F58-8349A063A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D6B97-A902-56F2-4493-D8690D40830F}"/>
              </a:ext>
            </a:extLst>
          </p:cNvPr>
          <p:cNvSpPr>
            <a:spLocks noGrp="1"/>
          </p:cNvSpPr>
          <p:nvPr>
            <p:ph type="title"/>
          </p:nvPr>
        </p:nvSpPr>
        <p:spPr>
          <a:xfrm>
            <a:off x="893064" y="72518"/>
            <a:ext cx="8297380" cy="1326514"/>
          </a:xfrm>
        </p:spPr>
        <p:txBody>
          <a:bodyPr>
            <a:normAutofit/>
          </a:bodyPr>
          <a:lstStyle/>
          <a:p>
            <a:r>
              <a:rPr lang="de-DE" sz="4400" dirty="0"/>
              <a:t>A</a:t>
            </a:r>
            <a:r>
              <a:rPr lang="en-US" sz="4400" dirty="0" err="1"/>
              <a:t>blauf</a:t>
            </a:r>
            <a:endParaRPr lang="en-US" sz="4400" dirty="0"/>
          </a:p>
        </p:txBody>
      </p:sp>
      <p:sp>
        <p:nvSpPr>
          <p:cNvPr id="7" name="Text Placeholder 6">
            <a:extLst>
              <a:ext uri="{FF2B5EF4-FFF2-40B4-BE49-F238E27FC236}">
                <a16:creationId xmlns:a16="http://schemas.microsoft.com/office/drawing/2014/main" id="{31C21CDE-EDC1-7906-30EE-38B24ABA5987}"/>
              </a:ext>
            </a:extLst>
          </p:cNvPr>
          <p:cNvSpPr>
            <a:spLocks noGrp="1"/>
          </p:cNvSpPr>
          <p:nvPr>
            <p:ph type="body" sz="quarter" idx="13"/>
          </p:nvPr>
        </p:nvSpPr>
        <p:spPr>
          <a:xfrm>
            <a:off x="865631" y="2072640"/>
            <a:ext cx="8324089" cy="4173982"/>
          </a:xfrm>
        </p:spPr>
        <p:txBody>
          <a:bodyPr>
            <a:normAutofit/>
          </a:bodyPr>
          <a:lstStyle/>
          <a:p>
            <a:pPr marL="0" indent="0" defTabSz="548640">
              <a:lnSpc>
                <a:spcPct val="100000"/>
              </a:lnSpc>
              <a:buNone/>
            </a:pPr>
            <a:r>
              <a:rPr lang="de-DE" sz="2800" dirty="0"/>
              <a:t>⁉	Forschungsfrage	✔</a:t>
            </a:r>
          </a:p>
          <a:p>
            <a:pPr marL="0" indent="0" defTabSz="548640">
              <a:lnSpc>
                <a:spcPct val="100000"/>
              </a:lnSpc>
              <a:buNone/>
            </a:pPr>
            <a:r>
              <a:rPr lang="de-DE" sz="2800" dirty="0"/>
              <a:t>🗳	Methoden-Wahl	✔</a:t>
            </a:r>
          </a:p>
          <a:p>
            <a:pPr marL="0" indent="0" defTabSz="548640">
              <a:lnSpc>
                <a:spcPct val="100000"/>
              </a:lnSpc>
              <a:buNone/>
            </a:pPr>
            <a:r>
              <a:rPr lang="de-DE" sz="2800" dirty="0"/>
              <a:t>📑	Durchführung		✔</a:t>
            </a:r>
          </a:p>
          <a:p>
            <a:pPr marL="0" indent="0" defTabSz="548640">
              <a:lnSpc>
                <a:spcPct val="100000"/>
              </a:lnSpc>
              <a:buNone/>
            </a:pPr>
            <a:r>
              <a:rPr lang="de-DE" sz="2800" dirty="0"/>
              <a:t>🔮	Analyse			✔</a:t>
            </a:r>
          </a:p>
          <a:p>
            <a:pPr marL="0" indent="0" defTabSz="548640">
              <a:lnSpc>
                <a:spcPct val="100000"/>
              </a:lnSpc>
              <a:buNone/>
            </a:pPr>
            <a:r>
              <a:rPr lang="de-DE" sz="2800" dirty="0"/>
              <a:t>✍	Publikation		✔</a:t>
            </a:r>
          </a:p>
          <a:p>
            <a:pPr marL="0" indent="0" defTabSz="548640">
              <a:lnSpc>
                <a:spcPct val="100000"/>
              </a:lnSpc>
              <a:buNone/>
            </a:pPr>
            <a:r>
              <a:rPr lang="de-DE" sz="2800" dirty="0"/>
              <a:t>🧪	Wissenschaft! </a:t>
            </a:r>
          </a:p>
        </p:txBody>
      </p:sp>
    </p:spTree>
    <p:extLst>
      <p:ext uri="{BB962C8B-B14F-4D97-AF65-F5344CB8AC3E}">
        <p14:creationId xmlns:p14="http://schemas.microsoft.com/office/powerpoint/2010/main" val="4070766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61AC3-1194-F0DF-ABF2-A43D47316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73859-4AC0-CFDA-E74A-216BBE96B12C}"/>
              </a:ext>
            </a:extLst>
          </p:cNvPr>
          <p:cNvSpPr>
            <a:spLocks noGrp="1"/>
          </p:cNvSpPr>
          <p:nvPr>
            <p:ph type="title"/>
          </p:nvPr>
        </p:nvSpPr>
        <p:spPr>
          <a:xfrm>
            <a:off x="6095999" y="441960"/>
            <a:ext cx="5641897" cy="3316893"/>
          </a:xfrm>
        </p:spPr>
        <p:txBody>
          <a:bodyPr/>
          <a:lstStyle/>
          <a:p>
            <a:r>
              <a:rPr lang="en-US" dirty="0"/>
              <a:t>Let’s Get Them!</a:t>
            </a:r>
            <a:endParaRPr lang="en-ZA" dirty="0"/>
          </a:p>
        </p:txBody>
      </p:sp>
      <p:sp>
        <p:nvSpPr>
          <p:cNvPr id="5" name="Text Placeholder 4">
            <a:extLst>
              <a:ext uri="{FF2B5EF4-FFF2-40B4-BE49-F238E27FC236}">
                <a16:creationId xmlns:a16="http://schemas.microsoft.com/office/drawing/2014/main" id="{7181D61D-47BF-2472-4E3E-B87A5E955F2B}"/>
              </a:ext>
            </a:extLst>
          </p:cNvPr>
          <p:cNvSpPr>
            <a:spLocks noGrp="1"/>
          </p:cNvSpPr>
          <p:nvPr>
            <p:ph type="body" sz="quarter" idx="13"/>
          </p:nvPr>
        </p:nvSpPr>
        <p:spPr>
          <a:xfrm>
            <a:off x="6109694" y="4068392"/>
            <a:ext cx="5580586" cy="2197590"/>
          </a:xfrm>
        </p:spPr>
        <p:txBody>
          <a:bodyPr/>
          <a:lstStyle/>
          <a:p>
            <a:r>
              <a:rPr lang="de-DE" dirty="0"/>
              <a:t>Wissen anwenden, oh yeah!</a:t>
            </a:r>
            <a:endParaRPr lang="en-US" dirty="0"/>
          </a:p>
        </p:txBody>
      </p:sp>
    </p:spTree>
    <p:extLst>
      <p:ext uri="{BB962C8B-B14F-4D97-AF65-F5344CB8AC3E}">
        <p14:creationId xmlns:p14="http://schemas.microsoft.com/office/powerpoint/2010/main" val="509504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0D97-773E-0702-648E-ABCF4FF49A47}"/>
            </a:ext>
          </a:extLst>
        </p:cNvPr>
        <p:cNvGrpSpPr/>
        <p:nvPr/>
      </p:nvGrpSpPr>
      <p:grpSpPr>
        <a:xfrm>
          <a:off x="0" y="0"/>
          <a:ext cx="0" cy="0"/>
          <a:chOff x="0" y="0"/>
          <a:chExt cx="0" cy="0"/>
        </a:xfrm>
      </p:grpSpPr>
      <p:pic>
        <p:nvPicPr>
          <p:cNvPr id="10" name="Picture 9" descr="Eine Person in Hemd und Krawatte steht vor einer Wand, an der viele ausgedruckte Zettel hängen. Die Zettel sind mit roten Linien und Markierungen versehen. Die Person scheint gerade leidenschaftlich etwas zu erklären.&#10;Beschriftung: Science Time! (&quot;Zeit für Wissenschaft&quot;)">
            <a:extLst>
              <a:ext uri="{FF2B5EF4-FFF2-40B4-BE49-F238E27FC236}">
                <a16:creationId xmlns:a16="http://schemas.microsoft.com/office/drawing/2014/main" id="{108E72F2-A651-8774-45C3-13A0310E3B47}"/>
              </a:ext>
            </a:extLst>
          </p:cNvPr>
          <p:cNvPicPr>
            <a:picLocks noChangeAspect="1"/>
          </p:cNvPicPr>
          <p:nvPr/>
        </p:nvPicPr>
        <p:blipFill>
          <a:blip r:embed="rId3">
            <a:extLst>
              <a:ext uri="{28A0092B-C50C-407E-A947-70E740481C1C}">
                <a14:useLocalDpi xmlns:a14="http://schemas.microsoft.com/office/drawing/2010/main" val="0"/>
              </a:ext>
            </a:extLst>
          </a:blip>
          <a:srcRect b="25000"/>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211321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E41B1-33D1-340F-C61F-4EE0651EF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D160D-5027-15BB-65BF-741E5D16387D}"/>
              </a:ext>
            </a:extLst>
          </p:cNvPr>
          <p:cNvSpPr>
            <a:spLocks noGrp="1"/>
          </p:cNvSpPr>
          <p:nvPr>
            <p:ph type="title"/>
          </p:nvPr>
        </p:nvSpPr>
        <p:spPr>
          <a:xfrm>
            <a:off x="893064" y="72518"/>
            <a:ext cx="8297380" cy="1326514"/>
          </a:xfrm>
        </p:spPr>
        <p:txBody>
          <a:bodyPr>
            <a:normAutofit/>
          </a:bodyPr>
          <a:lstStyle/>
          <a:p>
            <a:r>
              <a:rPr lang="en-US" sz="4400" dirty="0" err="1"/>
              <a:t>Übersicht</a:t>
            </a:r>
            <a:endParaRPr lang="en-US" sz="4400" dirty="0"/>
          </a:p>
        </p:txBody>
      </p:sp>
      <p:sp>
        <p:nvSpPr>
          <p:cNvPr id="7" name="Text Placeholder 6">
            <a:extLst>
              <a:ext uri="{FF2B5EF4-FFF2-40B4-BE49-F238E27FC236}">
                <a16:creationId xmlns:a16="http://schemas.microsoft.com/office/drawing/2014/main" id="{5FFC8B5E-5A7A-80F5-76B3-F08DDA53EEE8}"/>
              </a:ext>
            </a:extLst>
          </p:cNvPr>
          <p:cNvSpPr>
            <a:spLocks noGrp="1"/>
          </p:cNvSpPr>
          <p:nvPr>
            <p:ph type="body" sz="quarter" idx="13"/>
          </p:nvPr>
        </p:nvSpPr>
        <p:spPr>
          <a:xfrm>
            <a:off x="865631" y="2072640"/>
            <a:ext cx="8324089" cy="4173982"/>
          </a:xfrm>
        </p:spPr>
        <p:txBody>
          <a:bodyPr>
            <a:normAutofit lnSpcReduction="10000"/>
          </a:bodyPr>
          <a:lstStyle/>
          <a:p>
            <a:pPr>
              <a:lnSpc>
                <a:spcPct val="100000"/>
              </a:lnSpc>
            </a:pPr>
            <a:r>
              <a:rPr lang="de-DE" sz="2800" dirty="0"/>
              <a:t>Publikation 1:</a:t>
            </a:r>
          </a:p>
          <a:p>
            <a:pPr lvl="1">
              <a:lnSpc>
                <a:spcPct val="100000"/>
              </a:lnSpc>
            </a:pPr>
            <a:r>
              <a:rPr lang="de-DE" sz="2800" dirty="0"/>
              <a:t>Veröffentlicht 1998 in The Lancet </a:t>
            </a:r>
          </a:p>
          <a:p>
            <a:pPr lvl="1">
              <a:lnSpc>
                <a:spcPct val="100000"/>
              </a:lnSpc>
            </a:pPr>
            <a:endParaRPr lang="de-DE" sz="2800" dirty="0"/>
          </a:p>
          <a:p>
            <a:pPr>
              <a:lnSpc>
                <a:spcPct val="100000"/>
              </a:lnSpc>
            </a:pPr>
            <a:r>
              <a:rPr lang="de-DE" sz="2800" dirty="0"/>
              <a:t>Publikation 2:</a:t>
            </a:r>
          </a:p>
          <a:p>
            <a:pPr lvl="1">
              <a:lnSpc>
                <a:spcPct val="100000"/>
              </a:lnSpc>
            </a:pPr>
            <a:r>
              <a:rPr lang="de-DE" sz="2800" dirty="0"/>
              <a:t>Veröffentlicht 2018 in The BMJ</a:t>
            </a:r>
          </a:p>
          <a:p>
            <a:pPr>
              <a:lnSpc>
                <a:spcPct val="100000"/>
              </a:lnSpc>
            </a:pPr>
            <a:endParaRPr lang="de-DE" sz="2800" dirty="0"/>
          </a:p>
          <a:p>
            <a:pPr>
              <a:lnSpc>
                <a:spcPct val="100000"/>
              </a:lnSpc>
            </a:pPr>
            <a:r>
              <a:rPr lang="de-DE" sz="2800" dirty="0"/>
              <a:t>Beide ähnlich kurze Papers (ca. 6 Seiten)</a:t>
            </a:r>
          </a:p>
          <a:p>
            <a:pPr>
              <a:lnSpc>
                <a:spcPct val="100000"/>
              </a:lnSpc>
            </a:pPr>
            <a:r>
              <a:rPr lang="de-DE" sz="2800" dirty="0"/>
              <a:t>Eventuell außerhalb unserer Komfortzone</a:t>
            </a:r>
          </a:p>
          <a:p>
            <a:pPr lvl="1">
              <a:lnSpc>
                <a:spcPct val="100000"/>
              </a:lnSpc>
            </a:pPr>
            <a:endParaRPr lang="de-DE" sz="2800" dirty="0"/>
          </a:p>
          <a:p>
            <a:pPr>
              <a:lnSpc>
                <a:spcPct val="100000"/>
              </a:lnSpc>
            </a:pPr>
            <a:endParaRPr lang="de-DE" sz="2800" dirty="0"/>
          </a:p>
          <a:p>
            <a:pPr>
              <a:lnSpc>
                <a:spcPct val="100000"/>
              </a:lnSpc>
            </a:pPr>
            <a:endParaRPr lang="de-DE" sz="2800" dirty="0"/>
          </a:p>
          <a:p>
            <a:pPr>
              <a:lnSpc>
                <a:spcPct val="100000"/>
              </a:lnSpc>
            </a:pPr>
            <a:endParaRPr lang="de-DE" sz="2800" dirty="0"/>
          </a:p>
        </p:txBody>
      </p:sp>
    </p:spTree>
    <p:extLst>
      <p:ext uri="{BB962C8B-B14F-4D97-AF65-F5344CB8AC3E}">
        <p14:creationId xmlns:p14="http://schemas.microsoft.com/office/powerpoint/2010/main" val="250112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944BA-7D40-78CA-5D9A-E3A3689FF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779A6-0D42-C5E5-B8EC-06961919E292}"/>
              </a:ext>
            </a:extLst>
          </p:cNvPr>
          <p:cNvSpPr>
            <a:spLocks noGrp="1"/>
          </p:cNvSpPr>
          <p:nvPr>
            <p:ph type="title"/>
          </p:nvPr>
        </p:nvSpPr>
        <p:spPr>
          <a:xfrm>
            <a:off x="893064" y="72518"/>
            <a:ext cx="8297380" cy="1326514"/>
          </a:xfrm>
        </p:spPr>
        <p:txBody>
          <a:bodyPr>
            <a:normAutofit/>
          </a:bodyPr>
          <a:lstStyle/>
          <a:p>
            <a:r>
              <a:rPr lang="en-US" sz="4400" dirty="0" err="1"/>
              <a:t>Publikation</a:t>
            </a:r>
            <a:r>
              <a:rPr lang="en-US" sz="4400" dirty="0"/>
              <a:t> 1: Wakefield et al.</a:t>
            </a:r>
          </a:p>
        </p:txBody>
      </p:sp>
      <p:pic>
        <p:nvPicPr>
          <p:cNvPr id="4" name="Picture 3">
            <a:extLst>
              <a:ext uri="{FF2B5EF4-FFF2-40B4-BE49-F238E27FC236}">
                <a16:creationId xmlns:a16="http://schemas.microsoft.com/office/drawing/2014/main" id="{FC8987CB-B5B8-B852-7DE7-039CE2C0127F}"/>
              </a:ext>
            </a:extLst>
          </p:cNvPr>
          <p:cNvPicPr>
            <a:picLocks noChangeAspect="1"/>
          </p:cNvPicPr>
          <p:nvPr/>
        </p:nvPicPr>
        <p:blipFill>
          <a:blip r:embed="rId3"/>
          <a:srcRect b="81620"/>
          <a:stretch/>
        </p:blipFill>
        <p:spPr>
          <a:xfrm>
            <a:off x="755235" y="1688963"/>
            <a:ext cx="8223985" cy="2314324"/>
          </a:xfrm>
          <a:prstGeom prst="rect">
            <a:avLst/>
          </a:prstGeom>
        </p:spPr>
      </p:pic>
    </p:spTree>
    <p:extLst>
      <p:ext uri="{BB962C8B-B14F-4D97-AF65-F5344CB8AC3E}">
        <p14:creationId xmlns:p14="http://schemas.microsoft.com/office/powerpoint/2010/main" val="3999289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ADB54-250A-9E91-4AD0-A49A2C1CD3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EF1333-6AC0-BBC3-CE1D-F8F1D25B5B20}"/>
              </a:ext>
            </a:extLst>
          </p:cNvPr>
          <p:cNvSpPr>
            <a:spLocks noGrp="1"/>
          </p:cNvSpPr>
          <p:nvPr>
            <p:ph type="title"/>
          </p:nvPr>
        </p:nvSpPr>
        <p:spPr>
          <a:xfrm>
            <a:off x="893064" y="72518"/>
            <a:ext cx="8297380" cy="1326514"/>
          </a:xfrm>
        </p:spPr>
        <p:txBody>
          <a:bodyPr>
            <a:normAutofit/>
          </a:bodyPr>
          <a:lstStyle/>
          <a:p>
            <a:r>
              <a:rPr lang="en-US" sz="4400" dirty="0" err="1"/>
              <a:t>Ablauf</a:t>
            </a:r>
            <a:r>
              <a:rPr lang="en-US" sz="4400" dirty="0"/>
              <a:t> Wakefield et al.</a:t>
            </a:r>
          </a:p>
        </p:txBody>
      </p:sp>
      <p:sp>
        <p:nvSpPr>
          <p:cNvPr id="5" name="Text Placeholder 4">
            <a:extLst>
              <a:ext uri="{FF2B5EF4-FFF2-40B4-BE49-F238E27FC236}">
                <a16:creationId xmlns:a16="http://schemas.microsoft.com/office/drawing/2014/main" id="{3A9065C3-8F4C-AB1D-FDB0-466D292E1CD6}"/>
              </a:ext>
            </a:extLst>
          </p:cNvPr>
          <p:cNvSpPr>
            <a:spLocks noGrp="1"/>
          </p:cNvSpPr>
          <p:nvPr>
            <p:ph type="body" sz="quarter" idx="13"/>
          </p:nvPr>
        </p:nvSpPr>
        <p:spPr/>
        <p:txBody>
          <a:bodyPr>
            <a:normAutofit/>
          </a:bodyPr>
          <a:lstStyle/>
          <a:p>
            <a:r>
              <a:rPr lang="de-DE" sz="2800" dirty="0"/>
              <a:t>Forschungsfrage</a:t>
            </a:r>
          </a:p>
          <a:p>
            <a:r>
              <a:rPr lang="de-DE" sz="2800" dirty="0"/>
              <a:t>Methode</a:t>
            </a:r>
          </a:p>
          <a:p>
            <a:r>
              <a:rPr lang="de-DE" sz="2800" dirty="0"/>
              <a:t>Durchführung</a:t>
            </a:r>
          </a:p>
          <a:p>
            <a:r>
              <a:rPr lang="de-DE" sz="2800" dirty="0"/>
              <a:t>Analyse</a:t>
            </a:r>
          </a:p>
          <a:p>
            <a:r>
              <a:rPr lang="de-DE" sz="2800" dirty="0"/>
              <a:t>Publikation / Ergebnisse</a:t>
            </a:r>
          </a:p>
          <a:p>
            <a:endParaRPr lang="de-DE" sz="2800" dirty="0"/>
          </a:p>
          <a:p>
            <a:pPr marL="0" indent="0">
              <a:buNone/>
            </a:pPr>
            <a:r>
              <a:rPr lang="en-US" sz="2800" dirty="0" err="1"/>
              <a:t>Zitate</a:t>
            </a:r>
            <a:r>
              <a:rPr lang="en-US" sz="2800" dirty="0"/>
              <a:t> alle von mir </a:t>
            </a:r>
            <a:r>
              <a:rPr lang="en-US" sz="2800" dirty="0" err="1"/>
              <a:t>übersetzt</a:t>
            </a:r>
            <a:r>
              <a:rPr lang="en-US" sz="2800" dirty="0"/>
              <a:t>.</a:t>
            </a:r>
          </a:p>
        </p:txBody>
      </p:sp>
    </p:spTree>
    <p:extLst>
      <p:ext uri="{BB962C8B-B14F-4D97-AF65-F5344CB8AC3E}">
        <p14:creationId xmlns:p14="http://schemas.microsoft.com/office/powerpoint/2010/main" val="2131470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FA83A-CDA4-32E4-325A-5A992F0E8B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43A8C-282D-C38C-4089-3C195EC7DDEF}"/>
              </a:ext>
            </a:extLst>
          </p:cNvPr>
          <p:cNvSpPr>
            <a:spLocks noGrp="1"/>
          </p:cNvSpPr>
          <p:nvPr>
            <p:ph type="title"/>
          </p:nvPr>
        </p:nvSpPr>
        <p:spPr>
          <a:xfrm>
            <a:off x="893064" y="72518"/>
            <a:ext cx="8297380" cy="1326514"/>
          </a:xfrm>
        </p:spPr>
        <p:txBody>
          <a:bodyPr>
            <a:normAutofit/>
          </a:bodyPr>
          <a:lstStyle/>
          <a:p>
            <a:r>
              <a:rPr lang="en-US" sz="4400" dirty="0" err="1"/>
              <a:t>Kurzversion</a:t>
            </a:r>
            <a:r>
              <a:rPr lang="en-US" sz="4400" dirty="0"/>
              <a:t> Wakefield et al.</a:t>
            </a:r>
          </a:p>
        </p:txBody>
      </p:sp>
      <p:sp>
        <p:nvSpPr>
          <p:cNvPr id="5" name="Text Placeholder 4">
            <a:extLst>
              <a:ext uri="{FF2B5EF4-FFF2-40B4-BE49-F238E27FC236}">
                <a16:creationId xmlns:a16="http://schemas.microsoft.com/office/drawing/2014/main" id="{D40B7D4F-5A25-A838-7AF3-F3EDF04D12BD}"/>
              </a:ext>
            </a:extLst>
          </p:cNvPr>
          <p:cNvSpPr>
            <a:spLocks noGrp="1"/>
          </p:cNvSpPr>
          <p:nvPr>
            <p:ph type="body" sz="quarter" idx="13"/>
          </p:nvPr>
        </p:nvSpPr>
        <p:spPr>
          <a:xfrm>
            <a:off x="865632" y="2072640"/>
            <a:ext cx="5623305" cy="3493008"/>
          </a:xfrm>
        </p:spPr>
        <p:txBody>
          <a:bodyPr>
            <a:normAutofit/>
          </a:bodyPr>
          <a:lstStyle/>
          <a:p>
            <a:pPr marL="0" indent="0">
              <a:lnSpc>
                <a:spcPct val="100000"/>
              </a:lnSpc>
              <a:buNone/>
            </a:pPr>
            <a:r>
              <a:rPr lang="en-US" sz="2800" dirty="0" err="1"/>
              <a:t>Kurzversion</a:t>
            </a:r>
            <a:r>
              <a:rPr lang="en-US" sz="2800" dirty="0"/>
              <a:t> in Englisch und Deutsch </a:t>
            </a:r>
            <a:r>
              <a:rPr lang="en-US" sz="2800" dirty="0" err="1"/>
              <a:t>als</a:t>
            </a:r>
            <a:r>
              <a:rPr lang="en-US" sz="2800" dirty="0"/>
              <a:t> PDF auf </a:t>
            </a:r>
            <a:r>
              <a:rPr lang="en-US" sz="2800" dirty="0" err="1"/>
              <a:t>meiner</a:t>
            </a:r>
            <a:r>
              <a:rPr lang="en-US" sz="2800" dirty="0"/>
              <a:t> website:</a:t>
            </a:r>
          </a:p>
          <a:p>
            <a:pPr marL="0" indent="0">
              <a:lnSpc>
                <a:spcPct val="100000"/>
              </a:lnSpc>
              <a:buNone/>
            </a:pPr>
            <a:endParaRPr lang="en-US" sz="2800" dirty="0"/>
          </a:p>
        </p:txBody>
      </p:sp>
      <p:pic>
        <p:nvPicPr>
          <p:cNvPr id="4" name="Picture 3">
            <a:extLst>
              <a:ext uri="{FF2B5EF4-FFF2-40B4-BE49-F238E27FC236}">
                <a16:creationId xmlns:a16="http://schemas.microsoft.com/office/drawing/2014/main" id="{F85C57F9-C023-32F9-57DC-348B00429BAF}"/>
              </a:ext>
            </a:extLst>
          </p:cNvPr>
          <p:cNvPicPr>
            <a:picLocks noChangeAspect="1"/>
          </p:cNvPicPr>
          <p:nvPr/>
        </p:nvPicPr>
        <p:blipFill>
          <a:blip r:embed="rId3"/>
          <a:stretch>
            <a:fillRect/>
          </a:stretch>
        </p:blipFill>
        <p:spPr>
          <a:xfrm>
            <a:off x="6488937" y="1828914"/>
            <a:ext cx="3131719" cy="3200173"/>
          </a:xfrm>
          <a:prstGeom prst="rect">
            <a:avLst/>
          </a:prstGeom>
        </p:spPr>
      </p:pic>
    </p:spTree>
    <p:extLst>
      <p:ext uri="{BB962C8B-B14F-4D97-AF65-F5344CB8AC3E}">
        <p14:creationId xmlns:p14="http://schemas.microsoft.com/office/powerpoint/2010/main" val="417173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D38D0-64EC-5D4D-4805-F8483F202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7E0E9-ACE1-FDAD-BD1A-9EE1B3FD376A}"/>
              </a:ext>
            </a:extLst>
          </p:cNvPr>
          <p:cNvSpPr>
            <a:spLocks noGrp="1"/>
          </p:cNvSpPr>
          <p:nvPr>
            <p:ph type="title"/>
          </p:nvPr>
        </p:nvSpPr>
        <p:spPr>
          <a:xfrm>
            <a:off x="893064" y="72518"/>
            <a:ext cx="8297380" cy="1326514"/>
          </a:xfrm>
        </p:spPr>
        <p:txBody>
          <a:bodyPr>
            <a:normAutofit/>
          </a:bodyPr>
          <a:lstStyle/>
          <a:p>
            <a:r>
              <a:rPr lang="de-DE" sz="4400" dirty="0"/>
              <a:t>A</a:t>
            </a:r>
            <a:r>
              <a:rPr lang="en-US" sz="4400" dirty="0" err="1"/>
              <a:t>blauf</a:t>
            </a:r>
            <a:endParaRPr lang="en-US" sz="4400" dirty="0"/>
          </a:p>
        </p:txBody>
      </p:sp>
      <p:sp>
        <p:nvSpPr>
          <p:cNvPr id="7" name="Text Placeholder 6">
            <a:extLst>
              <a:ext uri="{FF2B5EF4-FFF2-40B4-BE49-F238E27FC236}">
                <a16:creationId xmlns:a16="http://schemas.microsoft.com/office/drawing/2014/main" id="{0BE86A9D-1761-CEFF-A3DB-74ACC2483463}"/>
              </a:ext>
            </a:extLst>
          </p:cNvPr>
          <p:cNvSpPr>
            <a:spLocks noGrp="1"/>
          </p:cNvSpPr>
          <p:nvPr>
            <p:ph type="body" sz="quarter" idx="13"/>
          </p:nvPr>
        </p:nvSpPr>
        <p:spPr>
          <a:xfrm>
            <a:off x="865631" y="2072640"/>
            <a:ext cx="8324089" cy="4173982"/>
          </a:xfrm>
        </p:spPr>
        <p:txBody>
          <a:bodyPr>
            <a:normAutofit/>
          </a:bodyPr>
          <a:lstStyle/>
          <a:p>
            <a:pPr marL="0" indent="0" defTabSz="548640">
              <a:lnSpc>
                <a:spcPct val="100000"/>
              </a:lnSpc>
              <a:buNone/>
            </a:pPr>
            <a:r>
              <a:rPr lang="de-DE" sz="2800" dirty="0"/>
              <a:t>⁉	Forschungsfrage</a:t>
            </a:r>
          </a:p>
          <a:p>
            <a:pPr marL="0" indent="0" defTabSz="548640">
              <a:lnSpc>
                <a:spcPct val="100000"/>
              </a:lnSpc>
              <a:buNone/>
            </a:pPr>
            <a:r>
              <a:rPr lang="de-DE" sz="2800" dirty="0"/>
              <a:t>🗳	Methoden-Wahl</a:t>
            </a:r>
          </a:p>
          <a:p>
            <a:pPr marL="0" indent="0" defTabSz="548640">
              <a:lnSpc>
                <a:spcPct val="100000"/>
              </a:lnSpc>
              <a:buNone/>
            </a:pPr>
            <a:r>
              <a:rPr lang="de-DE" sz="2800" dirty="0"/>
              <a:t>📑	Durchführung</a:t>
            </a:r>
          </a:p>
          <a:p>
            <a:pPr marL="0" indent="0" defTabSz="548640">
              <a:lnSpc>
                <a:spcPct val="100000"/>
              </a:lnSpc>
              <a:buNone/>
            </a:pPr>
            <a:r>
              <a:rPr lang="de-DE" sz="2800" dirty="0"/>
              <a:t>🔮	Analyse</a:t>
            </a:r>
          </a:p>
          <a:p>
            <a:pPr marL="0" indent="0" defTabSz="548640">
              <a:lnSpc>
                <a:spcPct val="100000"/>
              </a:lnSpc>
              <a:buNone/>
            </a:pPr>
            <a:r>
              <a:rPr lang="de-DE" sz="2800" dirty="0"/>
              <a:t>✍	Publikation</a:t>
            </a:r>
          </a:p>
          <a:p>
            <a:pPr marL="0" indent="0" defTabSz="548640">
              <a:lnSpc>
                <a:spcPct val="100000"/>
              </a:lnSpc>
              <a:buNone/>
            </a:pPr>
            <a:r>
              <a:rPr lang="de-DE" sz="2800" dirty="0"/>
              <a:t>🧪	Wissenschaft! </a:t>
            </a:r>
          </a:p>
        </p:txBody>
      </p:sp>
    </p:spTree>
    <p:extLst>
      <p:ext uri="{BB962C8B-B14F-4D97-AF65-F5344CB8AC3E}">
        <p14:creationId xmlns:p14="http://schemas.microsoft.com/office/powerpoint/2010/main" val="2598619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CDF4E-93E4-CE9A-38D5-0A558FE2C1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EAAE7-2F3C-4CEE-0CB1-61E49339D047}"/>
              </a:ext>
            </a:extLst>
          </p:cNvPr>
          <p:cNvSpPr>
            <a:spLocks noGrp="1"/>
          </p:cNvSpPr>
          <p:nvPr>
            <p:ph type="title"/>
          </p:nvPr>
        </p:nvSpPr>
        <p:spPr>
          <a:xfrm>
            <a:off x="893064" y="72518"/>
            <a:ext cx="8297380" cy="1326514"/>
          </a:xfrm>
        </p:spPr>
        <p:txBody>
          <a:bodyPr>
            <a:normAutofit/>
          </a:bodyPr>
          <a:lstStyle/>
          <a:p>
            <a:r>
              <a:rPr lang="en-US" sz="4400" dirty="0" err="1"/>
              <a:t>Forschungsfrage</a:t>
            </a:r>
            <a:r>
              <a:rPr lang="en-US" sz="4400" dirty="0"/>
              <a:t> Wakefield et al.</a:t>
            </a:r>
          </a:p>
        </p:txBody>
      </p:sp>
      <p:sp>
        <p:nvSpPr>
          <p:cNvPr id="5" name="Text Placeholder 4">
            <a:extLst>
              <a:ext uri="{FF2B5EF4-FFF2-40B4-BE49-F238E27FC236}">
                <a16:creationId xmlns:a16="http://schemas.microsoft.com/office/drawing/2014/main" id="{9127C91D-1AC5-4252-7A6B-E8F38A169C6D}"/>
              </a:ext>
            </a:extLst>
          </p:cNvPr>
          <p:cNvSpPr>
            <a:spLocks noGrp="1"/>
          </p:cNvSpPr>
          <p:nvPr>
            <p:ph type="body" sz="quarter" idx="13"/>
          </p:nvPr>
        </p:nvSpPr>
        <p:spPr>
          <a:xfrm>
            <a:off x="865632" y="2072640"/>
            <a:ext cx="7433700" cy="3493008"/>
          </a:xfrm>
        </p:spPr>
        <p:txBody>
          <a:bodyPr>
            <a:normAutofit/>
          </a:bodyPr>
          <a:lstStyle/>
          <a:p>
            <a:pPr lvl="1"/>
            <a:r>
              <a:rPr lang="de-DE" sz="2800" dirty="0"/>
              <a:t>Nirgends explizit</a:t>
            </a:r>
          </a:p>
          <a:p>
            <a:pPr lvl="1">
              <a:lnSpc>
                <a:spcPct val="100000"/>
              </a:lnSpc>
            </a:pPr>
            <a:r>
              <a:rPr lang="de-DE" sz="2800" dirty="0"/>
              <a:t>„Wir haben eine Korrelation beobachtet und wollten eine Kausalität feststellen“ </a:t>
            </a:r>
            <a:br>
              <a:rPr lang="de-DE" sz="2800" dirty="0"/>
            </a:br>
            <a:r>
              <a:rPr lang="de-DE" sz="2800" dirty="0">
                <a:sym typeface="Wingdings" panose="05000000000000000000" pitchFamily="2" charset="2"/>
              </a:rPr>
              <a:t> Hypothese?</a:t>
            </a:r>
          </a:p>
          <a:p>
            <a:pPr lvl="1"/>
            <a:r>
              <a:rPr lang="de-DE" sz="2800" dirty="0">
                <a:sym typeface="Wingdings" panose="05000000000000000000" pitchFamily="2" charset="2"/>
              </a:rPr>
              <a:t>HT auch nirgends explizit</a:t>
            </a:r>
          </a:p>
          <a:p>
            <a:pPr lvl="1"/>
            <a:endParaRPr lang="de-DE" sz="2800" dirty="0">
              <a:sym typeface="Wingdings" panose="05000000000000000000" pitchFamily="2" charset="2"/>
            </a:endParaRPr>
          </a:p>
          <a:p>
            <a:pPr marL="457200" lvl="1" indent="0">
              <a:buNone/>
            </a:pPr>
            <a:endParaRPr lang="de-DE" sz="2800" dirty="0"/>
          </a:p>
          <a:p>
            <a:pPr lvl="1"/>
            <a:endParaRPr lang="de-DE" sz="2800" dirty="0"/>
          </a:p>
        </p:txBody>
      </p:sp>
    </p:spTree>
    <p:extLst>
      <p:ext uri="{BB962C8B-B14F-4D97-AF65-F5344CB8AC3E}">
        <p14:creationId xmlns:p14="http://schemas.microsoft.com/office/powerpoint/2010/main" val="1130813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F9F33-A9B9-8530-6A96-458C74567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E625BA-A7C9-C34D-B46E-5E7A291EBAB7}"/>
              </a:ext>
            </a:extLst>
          </p:cNvPr>
          <p:cNvSpPr>
            <a:spLocks noGrp="1"/>
          </p:cNvSpPr>
          <p:nvPr>
            <p:ph type="title"/>
          </p:nvPr>
        </p:nvSpPr>
        <p:spPr>
          <a:xfrm>
            <a:off x="893064" y="72518"/>
            <a:ext cx="8297380" cy="1326514"/>
          </a:xfrm>
        </p:spPr>
        <p:txBody>
          <a:bodyPr>
            <a:normAutofit/>
          </a:bodyPr>
          <a:lstStyle/>
          <a:p>
            <a:r>
              <a:rPr lang="en-US" sz="4400" dirty="0"/>
              <a:t>Methode Wakefield et al.</a:t>
            </a:r>
          </a:p>
        </p:txBody>
      </p:sp>
      <p:sp>
        <p:nvSpPr>
          <p:cNvPr id="5" name="Text Placeholder 4">
            <a:extLst>
              <a:ext uri="{FF2B5EF4-FFF2-40B4-BE49-F238E27FC236}">
                <a16:creationId xmlns:a16="http://schemas.microsoft.com/office/drawing/2014/main" id="{94A53289-E886-48A0-60D3-2F84EF756EFE}"/>
              </a:ext>
            </a:extLst>
          </p:cNvPr>
          <p:cNvSpPr>
            <a:spLocks noGrp="1"/>
          </p:cNvSpPr>
          <p:nvPr>
            <p:ph type="body" sz="quarter" idx="13"/>
          </p:nvPr>
        </p:nvSpPr>
        <p:spPr/>
        <p:txBody>
          <a:bodyPr>
            <a:normAutofit/>
          </a:bodyPr>
          <a:lstStyle/>
          <a:p>
            <a:pPr lvl="1"/>
            <a:r>
              <a:rPr lang="de-DE" sz="2800" dirty="0"/>
              <a:t>Kleine Stichprobe: 12 Kinder/Eltern</a:t>
            </a:r>
          </a:p>
          <a:p>
            <a:pPr lvl="1"/>
            <a:r>
              <a:rPr lang="de-DE" sz="2800" dirty="0"/>
              <a:t>Offene Interviews: Krankengeschichte</a:t>
            </a:r>
          </a:p>
          <a:p>
            <a:pPr lvl="1"/>
            <a:r>
              <a:rPr lang="de-DE" sz="2800" dirty="0"/>
              <a:t>Labor-Untersuchungen</a:t>
            </a:r>
          </a:p>
        </p:txBody>
      </p:sp>
    </p:spTree>
    <p:extLst>
      <p:ext uri="{BB962C8B-B14F-4D97-AF65-F5344CB8AC3E}">
        <p14:creationId xmlns:p14="http://schemas.microsoft.com/office/powerpoint/2010/main" val="424983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8D673-CD20-9C75-B063-E9065C1B8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F56990-7A81-A3F0-E12E-47E650844024}"/>
              </a:ext>
            </a:extLst>
          </p:cNvPr>
          <p:cNvSpPr>
            <a:spLocks noGrp="1"/>
          </p:cNvSpPr>
          <p:nvPr>
            <p:ph type="title"/>
          </p:nvPr>
        </p:nvSpPr>
        <p:spPr>
          <a:xfrm>
            <a:off x="893064" y="72518"/>
            <a:ext cx="8297380" cy="1326514"/>
          </a:xfrm>
        </p:spPr>
        <p:txBody>
          <a:bodyPr>
            <a:normAutofit/>
          </a:bodyPr>
          <a:lstStyle/>
          <a:p>
            <a:r>
              <a:rPr lang="en-US" sz="4400" dirty="0" err="1"/>
              <a:t>Durchführung</a:t>
            </a:r>
            <a:r>
              <a:rPr lang="en-US" sz="4400" dirty="0"/>
              <a:t> Wakefield et al.</a:t>
            </a:r>
          </a:p>
        </p:txBody>
      </p:sp>
      <p:sp>
        <p:nvSpPr>
          <p:cNvPr id="5" name="Text Placeholder 4">
            <a:extLst>
              <a:ext uri="{FF2B5EF4-FFF2-40B4-BE49-F238E27FC236}">
                <a16:creationId xmlns:a16="http://schemas.microsoft.com/office/drawing/2014/main" id="{9CD77EFB-FA2A-B893-1FCF-2B0AC37F60E7}"/>
              </a:ext>
            </a:extLst>
          </p:cNvPr>
          <p:cNvSpPr>
            <a:spLocks noGrp="1"/>
          </p:cNvSpPr>
          <p:nvPr>
            <p:ph type="body" sz="quarter" idx="13"/>
          </p:nvPr>
        </p:nvSpPr>
        <p:spPr>
          <a:xfrm>
            <a:off x="865632" y="2072640"/>
            <a:ext cx="7433700" cy="3493008"/>
          </a:xfrm>
        </p:spPr>
        <p:txBody>
          <a:bodyPr>
            <a:normAutofit/>
          </a:bodyPr>
          <a:lstStyle/>
          <a:p>
            <a:pPr lvl="1"/>
            <a:r>
              <a:rPr lang="en-US" sz="2800" dirty="0"/>
              <a:t>12 Kinder 1 </a:t>
            </a:r>
            <a:r>
              <a:rPr lang="en-US" sz="2800" dirty="0" err="1"/>
              <a:t>Woche</a:t>
            </a:r>
            <a:r>
              <a:rPr lang="en-US" sz="2800" dirty="0"/>
              <a:t> </a:t>
            </a:r>
            <a:r>
              <a:rPr lang="en-US" sz="2800" dirty="0" err="1"/>
              <a:t>stationär</a:t>
            </a:r>
            <a:endParaRPr lang="en-US" sz="2800" dirty="0"/>
          </a:p>
          <a:p>
            <a:pPr lvl="1"/>
            <a:r>
              <a:rPr lang="en-US" sz="2800" dirty="0"/>
              <a:t>Diverse Labor-</a:t>
            </a:r>
            <a:r>
              <a:rPr lang="en-US" sz="2800" dirty="0" err="1"/>
              <a:t>Untersuchungen</a:t>
            </a:r>
            <a:endParaRPr lang="en-US" sz="2800" dirty="0"/>
          </a:p>
          <a:p>
            <a:pPr lvl="1">
              <a:lnSpc>
                <a:spcPct val="100000"/>
              </a:lnSpc>
            </a:pPr>
            <a:r>
              <a:rPr lang="en-US" sz="2800" dirty="0" err="1"/>
              <a:t>Beobachtungen</a:t>
            </a:r>
            <a:r>
              <a:rPr lang="en-US" sz="2800" dirty="0"/>
              <a:t> der </a:t>
            </a:r>
            <a:r>
              <a:rPr lang="en-US" sz="2800" dirty="0" err="1"/>
              <a:t>Eltern</a:t>
            </a:r>
            <a:r>
              <a:rPr lang="en-US" sz="2800" dirty="0"/>
              <a:t> für </a:t>
            </a:r>
            <a:r>
              <a:rPr lang="en-US" sz="2800" dirty="0" err="1"/>
              <a:t>erste</a:t>
            </a:r>
            <a:r>
              <a:rPr lang="en-US" sz="2800" dirty="0"/>
              <a:t> “</a:t>
            </a:r>
            <a:r>
              <a:rPr lang="en-US" sz="2800" dirty="0" err="1"/>
              <a:t>autistische</a:t>
            </a:r>
            <a:r>
              <a:rPr lang="en-US" sz="2800" dirty="0"/>
              <a:t> </a:t>
            </a:r>
            <a:r>
              <a:rPr lang="en-US" sz="2800" dirty="0" err="1"/>
              <a:t>Verhaltensweisen</a:t>
            </a:r>
            <a:r>
              <a:rPr lang="en-US" sz="2800" dirty="0"/>
              <a:t>” </a:t>
            </a:r>
          </a:p>
          <a:p>
            <a:pPr lvl="1"/>
            <a:r>
              <a:rPr lang="en-US" sz="2800" dirty="0" err="1"/>
              <a:t>Keine</a:t>
            </a:r>
            <a:r>
              <a:rPr lang="en-US" sz="2800" dirty="0"/>
              <a:t> </a:t>
            </a:r>
            <a:r>
              <a:rPr lang="en-US" sz="2800" dirty="0" err="1"/>
              <a:t>Kontrollgruppe</a:t>
            </a:r>
            <a:endParaRPr lang="en-US" sz="2800" dirty="0"/>
          </a:p>
          <a:p>
            <a:pPr lvl="1"/>
            <a:endParaRPr lang="en-US" sz="2800" dirty="0"/>
          </a:p>
        </p:txBody>
      </p:sp>
    </p:spTree>
    <p:extLst>
      <p:ext uri="{BB962C8B-B14F-4D97-AF65-F5344CB8AC3E}">
        <p14:creationId xmlns:p14="http://schemas.microsoft.com/office/powerpoint/2010/main" val="4229442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A19A-E7A0-24BD-ECF4-D3818EB59E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CF6365-9D4C-8985-4369-B14183EA26DE}"/>
              </a:ext>
            </a:extLst>
          </p:cNvPr>
          <p:cNvSpPr>
            <a:spLocks noGrp="1"/>
          </p:cNvSpPr>
          <p:nvPr>
            <p:ph type="title"/>
          </p:nvPr>
        </p:nvSpPr>
        <p:spPr>
          <a:xfrm>
            <a:off x="893064" y="72518"/>
            <a:ext cx="8297380" cy="1326514"/>
          </a:xfrm>
        </p:spPr>
        <p:txBody>
          <a:bodyPr>
            <a:normAutofit/>
          </a:bodyPr>
          <a:lstStyle/>
          <a:p>
            <a:r>
              <a:rPr lang="en-US" sz="4400" dirty="0" err="1"/>
              <a:t>Analyse</a:t>
            </a:r>
            <a:r>
              <a:rPr lang="en-US" sz="4400" dirty="0"/>
              <a:t> Wakefield et al.</a:t>
            </a:r>
          </a:p>
        </p:txBody>
      </p:sp>
      <p:sp>
        <p:nvSpPr>
          <p:cNvPr id="5" name="Text Placeholder 4">
            <a:extLst>
              <a:ext uri="{FF2B5EF4-FFF2-40B4-BE49-F238E27FC236}">
                <a16:creationId xmlns:a16="http://schemas.microsoft.com/office/drawing/2014/main" id="{D277AD3B-268E-EE2F-E98B-1881B5B35D43}"/>
              </a:ext>
            </a:extLst>
          </p:cNvPr>
          <p:cNvSpPr>
            <a:spLocks noGrp="1"/>
          </p:cNvSpPr>
          <p:nvPr>
            <p:ph type="body" sz="quarter" idx="13"/>
          </p:nvPr>
        </p:nvSpPr>
        <p:spPr/>
        <p:txBody>
          <a:bodyPr>
            <a:normAutofit/>
          </a:bodyPr>
          <a:lstStyle/>
          <a:p>
            <a:pPr lvl="1"/>
            <a:r>
              <a:rPr lang="de-DE" sz="2800" dirty="0"/>
              <a:t>Labor-Werte: IANAD </a:t>
            </a:r>
            <a:r>
              <a:rPr lang="de-DE" dirty="0"/>
              <a:t>(I am not a </a:t>
            </a:r>
            <a:r>
              <a:rPr lang="de-DE" dirty="0" err="1"/>
              <a:t>medical</a:t>
            </a:r>
            <a:r>
              <a:rPr lang="de-DE" dirty="0"/>
              <a:t> </a:t>
            </a:r>
            <a:r>
              <a:rPr lang="de-DE" dirty="0" err="1"/>
              <a:t>Doctor</a:t>
            </a:r>
            <a:r>
              <a:rPr lang="de-DE" dirty="0"/>
              <a:t>)</a:t>
            </a:r>
          </a:p>
          <a:p>
            <a:pPr lvl="1">
              <a:lnSpc>
                <a:spcPct val="100000"/>
              </a:lnSpc>
            </a:pPr>
            <a:r>
              <a:rPr lang="de-DE" sz="2800" dirty="0"/>
              <a:t>Aussagen der Eltern: keine Information zu Analyse</a:t>
            </a:r>
            <a:endParaRPr lang="en-US" sz="2800" dirty="0"/>
          </a:p>
        </p:txBody>
      </p:sp>
    </p:spTree>
    <p:extLst>
      <p:ext uri="{BB962C8B-B14F-4D97-AF65-F5344CB8AC3E}">
        <p14:creationId xmlns:p14="http://schemas.microsoft.com/office/powerpoint/2010/main" val="480491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AF134-C1F9-E0A2-FB32-4EF8F4F4CA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34B2E8-9F89-EC4A-042F-3F3A1E67A033}"/>
              </a:ext>
            </a:extLst>
          </p:cNvPr>
          <p:cNvSpPr>
            <a:spLocks noGrp="1"/>
          </p:cNvSpPr>
          <p:nvPr>
            <p:ph type="body" sz="quarter" idx="13"/>
          </p:nvPr>
        </p:nvSpPr>
        <p:spPr>
          <a:xfrm>
            <a:off x="865632" y="2178665"/>
            <a:ext cx="7433700" cy="4725721"/>
          </a:xfrm>
        </p:spPr>
        <p:txBody>
          <a:bodyPr>
            <a:normAutofit/>
          </a:bodyPr>
          <a:lstStyle/>
          <a:p>
            <a:pPr marL="457200" lvl="1" indent="0">
              <a:lnSpc>
                <a:spcPct val="110000"/>
              </a:lnSpc>
              <a:buNone/>
            </a:pPr>
            <a:r>
              <a:rPr lang="de-DE" sz="2800" dirty="0"/>
              <a:t>Ergebnisse: „erste verhaltens-bezogene Symptome wurden von 8 der 12 Eltern(paare) mit der MMR-Impfung in Verbindung gesetzt (…)“</a:t>
            </a:r>
            <a:br>
              <a:rPr lang="de-DE" sz="2800" dirty="0"/>
            </a:br>
            <a:endParaRPr lang="de-DE" sz="2800" dirty="0"/>
          </a:p>
        </p:txBody>
      </p:sp>
      <p:sp>
        <p:nvSpPr>
          <p:cNvPr id="8" name="Title 1">
            <a:extLst>
              <a:ext uri="{FF2B5EF4-FFF2-40B4-BE49-F238E27FC236}">
                <a16:creationId xmlns:a16="http://schemas.microsoft.com/office/drawing/2014/main" id="{576AC023-225A-5A34-E599-24CC025B2027}"/>
              </a:ext>
            </a:extLst>
          </p:cNvPr>
          <p:cNvSpPr txBox="1">
            <a:spLocks/>
          </p:cNvSpPr>
          <p:nvPr/>
        </p:nvSpPr>
        <p:spPr>
          <a:xfrm>
            <a:off x="893064" y="456826"/>
            <a:ext cx="8297380" cy="13265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r>
              <a:rPr lang="en-US" sz="4400"/>
              <a:t>Publikation / Ergebnisse </a:t>
            </a:r>
            <a:br>
              <a:rPr lang="en-US" sz="4400"/>
            </a:br>
            <a:r>
              <a:rPr lang="en-US" sz="4400"/>
              <a:t>Wakefield et al.</a:t>
            </a:r>
            <a:endParaRPr lang="en-US" sz="4400" dirty="0"/>
          </a:p>
        </p:txBody>
      </p:sp>
    </p:spTree>
    <p:extLst>
      <p:ext uri="{BB962C8B-B14F-4D97-AF65-F5344CB8AC3E}">
        <p14:creationId xmlns:p14="http://schemas.microsoft.com/office/powerpoint/2010/main" val="2507073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F10B5-AA72-BAAB-C64A-4D51DA390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6BF3F-879F-39D8-455A-B596E249113A}"/>
              </a:ext>
            </a:extLst>
          </p:cNvPr>
          <p:cNvSpPr>
            <a:spLocks noGrp="1"/>
          </p:cNvSpPr>
          <p:nvPr>
            <p:ph type="title"/>
          </p:nvPr>
        </p:nvSpPr>
        <p:spPr>
          <a:xfrm>
            <a:off x="893064" y="456826"/>
            <a:ext cx="8297380" cy="1326514"/>
          </a:xfrm>
        </p:spPr>
        <p:txBody>
          <a:bodyPr>
            <a:normAutofit/>
          </a:bodyPr>
          <a:lstStyle/>
          <a:p>
            <a:r>
              <a:rPr lang="en-US" sz="4400" dirty="0" err="1"/>
              <a:t>Publikation</a:t>
            </a:r>
            <a:r>
              <a:rPr lang="en-US" sz="4400" dirty="0"/>
              <a:t> / </a:t>
            </a:r>
            <a:r>
              <a:rPr lang="en-US" sz="4400" dirty="0" err="1"/>
              <a:t>Ergebnisse</a:t>
            </a:r>
            <a:r>
              <a:rPr lang="en-US" sz="4400" dirty="0"/>
              <a:t> </a:t>
            </a:r>
            <a:br>
              <a:rPr lang="en-US" sz="4400" dirty="0"/>
            </a:br>
            <a:r>
              <a:rPr lang="en-US" sz="4400" dirty="0"/>
              <a:t>Wakefield et al.</a:t>
            </a:r>
          </a:p>
        </p:txBody>
      </p:sp>
      <p:sp>
        <p:nvSpPr>
          <p:cNvPr id="5" name="Text Placeholder 4">
            <a:extLst>
              <a:ext uri="{FF2B5EF4-FFF2-40B4-BE49-F238E27FC236}">
                <a16:creationId xmlns:a16="http://schemas.microsoft.com/office/drawing/2014/main" id="{D7E653A7-F221-C92B-42B4-739176FD1816}"/>
              </a:ext>
            </a:extLst>
          </p:cNvPr>
          <p:cNvSpPr>
            <a:spLocks noGrp="1"/>
          </p:cNvSpPr>
          <p:nvPr>
            <p:ph type="body" sz="quarter" idx="13"/>
          </p:nvPr>
        </p:nvSpPr>
        <p:spPr>
          <a:xfrm>
            <a:off x="865631" y="1953371"/>
            <a:ext cx="7576003" cy="4725721"/>
          </a:xfrm>
        </p:spPr>
        <p:txBody>
          <a:bodyPr>
            <a:normAutofit/>
          </a:bodyPr>
          <a:lstStyle/>
          <a:p>
            <a:pPr marL="0" indent="0">
              <a:buNone/>
            </a:pPr>
            <a:r>
              <a:rPr lang="en-US" sz="2600" dirty="0"/>
              <a:t>(</a:t>
            </a:r>
            <a:r>
              <a:rPr lang="en-US" sz="2600" dirty="0" err="1"/>
              <a:t>meine</a:t>
            </a:r>
            <a:r>
              <a:rPr lang="en-US" sz="2600" dirty="0"/>
              <a:t> </a:t>
            </a:r>
            <a:r>
              <a:rPr lang="en-US" sz="2600" dirty="0" err="1"/>
              <a:t>Hervorhebung</a:t>
            </a:r>
            <a:r>
              <a:rPr lang="en-US" sz="2600" dirty="0"/>
              <a:t>)</a:t>
            </a:r>
            <a:endParaRPr lang="de-DE" sz="2600" dirty="0"/>
          </a:p>
          <a:p>
            <a:pPr marL="457200" lvl="1" indent="0">
              <a:lnSpc>
                <a:spcPct val="110000"/>
              </a:lnSpc>
              <a:buNone/>
            </a:pPr>
            <a:r>
              <a:rPr lang="en-US" sz="2800" dirty="0" err="1"/>
              <a:t>Diskussion</a:t>
            </a:r>
            <a:r>
              <a:rPr lang="en-US" sz="2800" dirty="0"/>
              <a:t>: “Wir </a:t>
            </a:r>
            <a:r>
              <a:rPr lang="en-US" sz="2800" dirty="0" err="1"/>
              <a:t>haben</a:t>
            </a:r>
            <a:r>
              <a:rPr lang="en-US" sz="2800" dirty="0"/>
              <a:t> </a:t>
            </a:r>
            <a:r>
              <a:rPr lang="en-US" sz="2800" b="1" dirty="0" err="1"/>
              <a:t>keinen</a:t>
            </a:r>
            <a:r>
              <a:rPr lang="en-US" sz="2800" b="1" dirty="0"/>
              <a:t> </a:t>
            </a:r>
            <a:r>
              <a:rPr lang="en-US" sz="2800" b="1" dirty="0" err="1"/>
              <a:t>Zusammenhang</a:t>
            </a:r>
            <a:r>
              <a:rPr lang="en-US" sz="2800" b="1" dirty="0"/>
              <a:t> (…) </a:t>
            </a:r>
            <a:r>
              <a:rPr lang="en-US" sz="2800" b="1" dirty="0" err="1"/>
              <a:t>bewiesen</a:t>
            </a:r>
            <a:r>
              <a:rPr lang="en-US" sz="2800" dirty="0"/>
              <a:t>. (…) </a:t>
            </a:r>
            <a:r>
              <a:rPr lang="en-US" sz="2800" dirty="0" err="1"/>
              <a:t>Verfügbare</a:t>
            </a:r>
            <a:r>
              <a:rPr lang="en-US" sz="2800" dirty="0"/>
              <a:t> </a:t>
            </a:r>
            <a:r>
              <a:rPr lang="en-US" sz="2800" dirty="0" err="1"/>
              <a:t>Evidenz</a:t>
            </a:r>
            <a:r>
              <a:rPr lang="en-US" sz="2800" dirty="0"/>
              <a:t> </a:t>
            </a:r>
            <a:r>
              <a:rPr lang="en-US" sz="2800" dirty="0" err="1"/>
              <a:t>ist</a:t>
            </a:r>
            <a:r>
              <a:rPr lang="en-US" sz="2800" dirty="0"/>
              <a:t> </a:t>
            </a:r>
            <a:r>
              <a:rPr lang="en-US" sz="2800" dirty="0" err="1"/>
              <a:t>unzureichend</a:t>
            </a:r>
            <a:r>
              <a:rPr lang="en-US" sz="2800" dirty="0"/>
              <a:t>, um </a:t>
            </a:r>
            <a:r>
              <a:rPr lang="en-US" sz="2800" dirty="0" err="1"/>
              <a:t>zu</a:t>
            </a:r>
            <a:r>
              <a:rPr lang="en-US" sz="2800" dirty="0"/>
              <a:t> </a:t>
            </a:r>
            <a:r>
              <a:rPr lang="en-US" sz="2800" dirty="0" err="1"/>
              <a:t>zeigen</a:t>
            </a:r>
            <a:r>
              <a:rPr lang="en-US" sz="2800" dirty="0"/>
              <a:t>, </a:t>
            </a:r>
            <a:r>
              <a:rPr lang="en-US" sz="2800" dirty="0" err="1"/>
              <a:t>ob</a:t>
            </a:r>
            <a:r>
              <a:rPr lang="en-US" sz="2800" dirty="0"/>
              <a:t> es </a:t>
            </a:r>
            <a:r>
              <a:rPr lang="en-US" sz="2800" dirty="0" err="1"/>
              <a:t>eine</a:t>
            </a:r>
            <a:r>
              <a:rPr lang="en-US" sz="2800" dirty="0"/>
              <a:t> </a:t>
            </a:r>
            <a:r>
              <a:rPr lang="en-US" sz="2800" dirty="0" err="1"/>
              <a:t>Veränderung</a:t>
            </a:r>
            <a:r>
              <a:rPr lang="en-US" sz="2800" dirty="0"/>
              <a:t> in der </a:t>
            </a:r>
            <a:r>
              <a:rPr lang="en-US" sz="2800" dirty="0" err="1"/>
              <a:t>Häufigkeit</a:t>
            </a:r>
            <a:r>
              <a:rPr lang="en-US" sz="2800" dirty="0"/>
              <a:t> </a:t>
            </a:r>
            <a:r>
              <a:rPr lang="en-US" sz="2800" dirty="0" err="1"/>
              <a:t>oder</a:t>
            </a:r>
            <a:r>
              <a:rPr lang="en-US" sz="2800" dirty="0"/>
              <a:t> </a:t>
            </a:r>
            <a:r>
              <a:rPr lang="en-US" sz="2800" dirty="0" err="1"/>
              <a:t>einen</a:t>
            </a:r>
            <a:r>
              <a:rPr lang="en-US" sz="2800" dirty="0"/>
              <a:t> </a:t>
            </a:r>
            <a:r>
              <a:rPr lang="en-US" sz="2800" dirty="0" err="1"/>
              <a:t>Zusammenhang</a:t>
            </a:r>
            <a:r>
              <a:rPr lang="en-US" sz="2800" dirty="0"/>
              <a:t> </a:t>
            </a:r>
            <a:r>
              <a:rPr lang="en-US" sz="2800" dirty="0" err="1"/>
              <a:t>mit</a:t>
            </a:r>
            <a:r>
              <a:rPr lang="en-US" sz="2800" dirty="0"/>
              <a:t> der MMR-</a:t>
            </a:r>
            <a:r>
              <a:rPr lang="en-US" sz="2800" dirty="0" err="1"/>
              <a:t>Impfung</a:t>
            </a:r>
            <a:r>
              <a:rPr lang="en-US" sz="2800" dirty="0"/>
              <a:t> </a:t>
            </a:r>
            <a:r>
              <a:rPr lang="en-US" sz="2800" dirty="0" err="1"/>
              <a:t>gibt</a:t>
            </a:r>
            <a:r>
              <a:rPr lang="en-US" sz="2800" dirty="0"/>
              <a:t>.”</a:t>
            </a:r>
            <a:br>
              <a:rPr lang="de-DE" sz="2800" dirty="0"/>
            </a:br>
            <a:endParaRPr lang="de-DE" sz="2800" dirty="0"/>
          </a:p>
        </p:txBody>
      </p:sp>
    </p:spTree>
    <p:extLst>
      <p:ext uri="{BB962C8B-B14F-4D97-AF65-F5344CB8AC3E}">
        <p14:creationId xmlns:p14="http://schemas.microsoft.com/office/powerpoint/2010/main" val="92746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093E-C859-01BA-9877-F6224C8BFF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C3594-6A9C-679C-F781-ADF6AAB6BD14}"/>
              </a:ext>
            </a:extLst>
          </p:cNvPr>
          <p:cNvSpPr>
            <a:spLocks noGrp="1"/>
          </p:cNvSpPr>
          <p:nvPr>
            <p:ph type="title"/>
          </p:nvPr>
        </p:nvSpPr>
        <p:spPr>
          <a:xfrm>
            <a:off x="371061" y="72518"/>
            <a:ext cx="8819383" cy="1326514"/>
          </a:xfrm>
        </p:spPr>
        <p:txBody>
          <a:bodyPr>
            <a:normAutofit/>
          </a:bodyPr>
          <a:lstStyle/>
          <a:p>
            <a:r>
              <a:rPr lang="en-US" sz="4400" dirty="0" err="1"/>
              <a:t>Zusammenfassung</a:t>
            </a:r>
            <a:r>
              <a:rPr lang="en-US" sz="4400" dirty="0"/>
              <a:t> Wakefield et al.</a:t>
            </a:r>
          </a:p>
        </p:txBody>
      </p:sp>
      <p:sp>
        <p:nvSpPr>
          <p:cNvPr id="5" name="Text Placeholder 4">
            <a:extLst>
              <a:ext uri="{FF2B5EF4-FFF2-40B4-BE49-F238E27FC236}">
                <a16:creationId xmlns:a16="http://schemas.microsoft.com/office/drawing/2014/main" id="{491FBC62-C6AB-542F-AD78-47E444D570A7}"/>
              </a:ext>
            </a:extLst>
          </p:cNvPr>
          <p:cNvSpPr>
            <a:spLocks noGrp="1"/>
          </p:cNvSpPr>
          <p:nvPr>
            <p:ph type="body" sz="quarter" idx="13"/>
          </p:nvPr>
        </p:nvSpPr>
        <p:spPr/>
        <p:txBody>
          <a:bodyPr>
            <a:normAutofit/>
          </a:bodyPr>
          <a:lstStyle/>
          <a:p>
            <a:pPr marL="0" indent="0">
              <a:buNone/>
            </a:pPr>
            <a:r>
              <a:rPr lang="de-DE" sz="2800" dirty="0"/>
              <a:t>💔 Forschungsfrage </a:t>
            </a:r>
          </a:p>
          <a:p>
            <a:pPr marL="0" indent="0">
              <a:buNone/>
            </a:pPr>
            <a:r>
              <a:rPr lang="de-DE" sz="2800" dirty="0"/>
              <a:t>💔 Methode </a:t>
            </a:r>
          </a:p>
          <a:p>
            <a:pPr marL="0" indent="0">
              <a:buNone/>
            </a:pPr>
            <a:r>
              <a:rPr lang="de-DE" sz="2800" dirty="0"/>
              <a:t>💔 Durchführung </a:t>
            </a:r>
          </a:p>
          <a:p>
            <a:pPr marL="0" indent="0">
              <a:buNone/>
            </a:pPr>
            <a:r>
              <a:rPr lang="de-DE" sz="2800" dirty="0"/>
              <a:t>💔 Analyse</a:t>
            </a:r>
          </a:p>
          <a:p>
            <a:pPr marL="0" indent="0">
              <a:buNone/>
            </a:pPr>
            <a:r>
              <a:rPr lang="de-DE" sz="2800" dirty="0"/>
              <a:t>💔 Ergebnisse / Publikation</a:t>
            </a:r>
            <a:endParaRPr lang="en-US" sz="2800" dirty="0"/>
          </a:p>
        </p:txBody>
      </p:sp>
      <p:pic>
        <p:nvPicPr>
          <p:cNvPr id="10" name="Picture 9">
            <a:extLst>
              <a:ext uri="{FF2B5EF4-FFF2-40B4-BE49-F238E27FC236}">
                <a16:creationId xmlns:a16="http://schemas.microsoft.com/office/drawing/2014/main" id="{B022453C-3075-A968-4C5B-FC509EB01A06}"/>
              </a:ext>
            </a:extLst>
          </p:cNvPr>
          <p:cNvPicPr>
            <a:picLocks noChangeAspect="1"/>
          </p:cNvPicPr>
          <p:nvPr/>
        </p:nvPicPr>
        <p:blipFill>
          <a:blip r:embed="rId3"/>
          <a:stretch>
            <a:fillRect/>
          </a:stretch>
        </p:blipFill>
        <p:spPr>
          <a:xfrm>
            <a:off x="8299331" y="613969"/>
            <a:ext cx="3677163" cy="5630061"/>
          </a:xfrm>
          <a:prstGeom prst="rect">
            <a:avLst/>
          </a:prstGeom>
        </p:spPr>
      </p:pic>
    </p:spTree>
    <p:extLst>
      <p:ext uri="{BB962C8B-B14F-4D97-AF65-F5344CB8AC3E}">
        <p14:creationId xmlns:p14="http://schemas.microsoft.com/office/powerpoint/2010/main" val="1656566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BAAFB-6576-B0F4-8539-CD6F1C4EB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C546C-7661-89D9-21B1-A22917DB8E66}"/>
              </a:ext>
            </a:extLst>
          </p:cNvPr>
          <p:cNvSpPr>
            <a:spLocks noGrp="1"/>
          </p:cNvSpPr>
          <p:nvPr>
            <p:ph type="title"/>
          </p:nvPr>
        </p:nvSpPr>
        <p:spPr>
          <a:xfrm>
            <a:off x="893064" y="72518"/>
            <a:ext cx="8297380" cy="1326514"/>
          </a:xfrm>
        </p:spPr>
        <p:txBody>
          <a:bodyPr>
            <a:normAutofit/>
          </a:bodyPr>
          <a:lstStyle/>
          <a:p>
            <a:r>
              <a:rPr lang="en-US" sz="4400" dirty="0" err="1"/>
              <a:t>Publikation</a:t>
            </a:r>
            <a:r>
              <a:rPr lang="en-US" sz="4400" dirty="0"/>
              <a:t> 2: Yeh et al.</a:t>
            </a:r>
          </a:p>
        </p:txBody>
      </p:sp>
      <p:pic>
        <p:nvPicPr>
          <p:cNvPr id="6" name="Picture 5">
            <a:extLst>
              <a:ext uri="{FF2B5EF4-FFF2-40B4-BE49-F238E27FC236}">
                <a16:creationId xmlns:a16="http://schemas.microsoft.com/office/drawing/2014/main" id="{D85A5B99-E2CE-32D0-41DB-16C6BB015998}"/>
              </a:ext>
            </a:extLst>
          </p:cNvPr>
          <p:cNvPicPr>
            <a:picLocks noChangeAspect="1"/>
          </p:cNvPicPr>
          <p:nvPr/>
        </p:nvPicPr>
        <p:blipFill>
          <a:blip r:embed="rId3"/>
          <a:srcRect t="-507" b="61356"/>
          <a:stretch/>
        </p:blipFill>
        <p:spPr>
          <a:xfrm>
            <a:off x="1073800" y="2232843"/>
            <a:ext cx="10044399" cy="3179968"/>
          </a:xfrm>
          <a:prstGeom prst="rect">
            <a:avLst/>
          </a:prstGeom>
        </p:spPr>
      </p:pic>
    </p:spTree>
    <p:extLst>
      <p:ext uri="{BB962C8B-B14F-4D97-AF65-F5344CB8AC3E}">
        <p14:creationId xmlns:p14="http://schemas.microsoft.com/office/powerpoint/2010/main" val="574108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66AB-850C-391C-CE86-2C0D2F568A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D870B-18EE-DC73-C555-DA989048415F}"/>
              </a:ext>
            </a:extLst>
          </p:cNvPr>
          <p:cNvSpPr>
            <a:spLocks noGrp="1"/>
          </p:cNvSpPr>
          <p:nvPr>
            <p:ph type="title"/>
          </p:nvPr>
        </p:nvSpPr>
        <p:spPr>
          <a:xfrm>
            <a:off x="893064" y="72518"/>
            <a:ext cx="8297380" cy="1326514"/>
          </a:xfrm>
        </p:spPr>
        <p:txBody>
          <a:bodyPr>
            <a:normAutofit/>
          </a:bodyPr>
          <a:lstStyle/>
          <a:p>
            <a:r>
              <a:rPr lang="en-US" sz="4400" dirty="0" err="1"/>
              <a:t>Ablauf</a:t>
            </a:r>
            <a:r>
              <a:rPr lang="en-US" sz="4400" dirty="0"/>
              <a:t> Yeh et al.</a:t>
            </a:r>
          </a:p>
        </p:txBody>
      </p:sp>
      <p:pic>
        <p:nvPicPr>
          <p:cNvPr id="5" name="Picture 4">
            <a:extLst>
              <a:ext uri="{FF2B5EF4-FFF2-40B4-BE49-F238E27FC236}">
                <a16:creationId xmlns:a16="http://schemas.microsoft.com/office/drawing/2014/main" id="{452E8D3B-1085-FFD9-9BCE-5E9144D8D0FA}"/>
              </a:ext>
            </a:extLst>
          </p:cNvPr>
          <p:cNvPicPr>
            <a:picLocks noChangeAspect="1"/>
          </p:cNvPicPr>
          <p:nvPr/>
        </p:nvPicPr>
        <p:blipFill>
          <a:blip r:embed="rId3"/>
          <a:stretch>
            <a:fillRect/>
          </a:stretch>
        </p:blipFill>
        <p:spPr>
          <a:xfrm>
            <a:off x="7767899" y="612648"/>
            <a:ext cx="4120162" cy="5632704"/>
          </a:xfrm>
          <a:prstGeom prst="rect">
            <a:avLst/>
          </a:prstGeom>
        </p:spPr>
      </p:pic>
      <p:sp>
        <p:nvSpPr>
          <p:cNvPr id="7" name="Text Placeholder 6">
            <a:extLst>
              <a:ext uri="{FF2B5EF4-FFF2-40B4-BE49-F238E27FC236}">
                <a16:creationId xmlns:a16="http://schemas.microsoft.com/office/drawing/2014/main" id="{A555D8A6-C00C-378B-8F63-CBD95B81BA5F}"/>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Forschungsfrage</a:t>
            </a:r>
          </a:p>
          <a:p>
            <a:pPr>
              <a:lnSpc>
                <a:spcPct val="100000"/>
              </a:lnSpc>
            </a:pPr>
            <a:r>
              <a:rPr lang="de-DE" sz="2800" dirty="0"/>
              <a:t>Methode</a:t>
            </a:r>
          </a:p>
          <a:p>
            <a:pPr>
              <a:lnSpc>
                <a:spcPct val="100000"/>
              </a:lnSpc>
            </a:pPr>
            <a:r>
              <a:rPr lang="de-DE" sz="2800" dirty="0"/>
              <a:t>Durchführung</a:t>
            </a:r>
          </a:p>
          <a:p>
            <a:pPr>
              <a:lnSpc>
                <a:spcPct val="100000"/>
              </a:lnSpc>
            </a:pPr>
            <a:r>
              <a:rPr lang="de-DE" sz="2800" dirty="0"/>
              <a:t>Analyse</a:t>
            </a:r>
          </a:p>
          <a:p>
            <a:pPr>
              <a:lnSpc>
                <a:spcPct val="100000"/>
              </a:lnSpc>
            </a:pPr>
            <a:r>
              <a:rPr lang="de-DE" sz="2800" dirty="0"/>
              <a:t>Ergebnisse / Publikation</a:t>
            </a:r>
          </a:p>
          <a:p>
            <a:pPr>
              <a:lnSpc>
                <a:spcPct val="100000"/>
              </a:lnSpc>
            </a:pPr>
            <a:endParaRPr lang="de-DE" sz="2800" dirty="0"/>
          </a:p>
          <a:p>
            <a:pPr marL="0" indent="0">
              <a:lnSpc>
                <a:spcPct val="100000"/>
              </a:lnSpc>
              <a:buNone/>
            </a:pPr>
            <a:r>
              <a:rPr lang="de-DE" sz="2800" dirty="0"/>
              <a:t>Zitate alle von mir übersetzt.</a:t>
            </a:r>
          </a:p>
          <a:p>
            <a:pPr>
              <a:lnSpc>
                <a:spcPct val="100000"/>
              </a:lnSpc>
            </a:pPr>
            <a:endParaRPr lang="de-DE" sz="2800" dirty="0"/>
          </a:p>
          <a:p>
            <a:pPr>
              <a:lnSpc>
                <a:spcPct val="100000"/>
              </a:lnSpc>
            </a:pPr>
            <a:endParaRPr lang="de-DE" sz="2800" dirty="0"/>
          </a:p>
          <a:p>
            <a:pPr>
              <a:lnSpc>
                <a:spcPct val="100000"/>
              </a:lnSpc>
            </a:pPr>
            <a:endParaRPr lang="de-DE" sz="2800" dirty="0"/>
          </a:p>
        </p:txBody>
      </p:sp>
    </p:spTree>
    <p:extLst>
      <p:ext uri="{BB962C8B-B14F-4D97-AF65-F5344CB8AC3E}">
        <p14:creationId xmlns:p14="http://schemas.microsoft.com/office/powerpoint/2010/main" val="3344498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524A5-E1DB-3FE7-2BD5-5F54029D0E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8028A-BC49-716B-1EBD-52D1476E9076}"/>
              </a:ext>
            </a:extLst>
          </p:cNvPr>
          <p:cNvSpPr>
            <a:spLocks noGrp="1"/>
          </p:cNvSpPr>
          <p:nvPr>
            <p:ph type="title"/>
          </p:nvPr>
        </p:nvSpPr>
        <p:spPr>
          <a:xfrm>
            <a:off x="893064" y="72518"/>
            <a:ext cx="8297380" cy="1326514"/>
          </a:xfrm>
        </p:spPr>
        <p:txBody>
          <a:bodyPr>
            <a:normAutofit/>
          </a:bodyPr>
          <a:lstStyle/>
          <a:p>
            <a:r>
              <a:rPr lang="en-US" sz="4400" dirty="0" err="1"/>
              <a:t>Kurzversion</a:t>
            </a:r>
            <a:r>
              <a:rPr lang="en-US" sz="4400" dirty="0"/>
              <a:t> Yeh et al.</a:t>
            </a:r>
          </a:p>
        </p:txBody>
      </p:sp>
      <p:sp>
        <p:nvSpPr>
          <p:cNvPr id="5" name="Text Placeholder 4">
            <a:extLst>
              <a:ext uri="{FF2B5EF4-FFF2-40B4-BE49-F238E27FC236}">
                <a16:creationId xmlns:a16="http://schemas.microsoft.com/office/drawing/2014/main" id="{783440B6-64B1-3218-09B9-D8BDA76D38FB}"/>
              </a:ext>
            </a:extLst>
          </p:cNvPr>
          <p:cNvSpPr>
            <a:spLocks noGrp="1"/>
          </p:cNvSpPr>
          <p:nvPr>
            <p:ph type="body" sz="quarter" idx="13"/>
          </p:nvPr>
        </p:nvSpPr>
        <p:spPr>
          <a:xfrm>
            <a:off x="865632" y="2072640"/>
            <a:ext cx="5623305" cy="3493008"/>
          </a:xfrm>
        </p:spPr>
        <p:txBody>
          <a:bodyPr>
            <a:normAutofit/>
          </a:bodyPr>
          <a:lstStyle/>
          <a:p>
            <a:pPr marL="0" indent="0">
              <a:lnSpc>
                <a:spcPct val="100000"/>
              </a:lnSpc>
              <a:buNone/>
            </a:pPr>
            <a:r>
              <a:rPr lang="en-US" sz="2800" dirty="0" err="1"/>
              <a:t>Kurzversion</a:t>
            </a:r>
            <a:r>
              <a:rPr lang="en-US" sz="2800" dirty="0"/>
              <a:t> in Englisch und Deutsch </a:t>
            </a:r>
            <a:r>
              <a:rPr lang="en-US" sz="2800" dirty="0" err="1"/>
              <a:t>als</a:t>
            </a:r>
            <a:r>
              <a:rPr lang="en-US" sz="2800" dirty="0"/>
              <a:t> PDF auf </a:t>
            </a:r>
            <a:r>
              <a:rPr lang="en-US" sz="2800" dirty="0" err="1"/>
              <a:t>meiner</a:t>
            </a:r>
            <a:r>
              <a:rPr lang="en-US" sz="2800" dirty="0"/>
              <a:t> website:</a:t>
            </a:r>
          </a:p>
          <a:p>
            <a:pPr marL="0" indent="0">
              <a:lnSpc>
                <a:spcPct val="100000"/>
              </a:lnSpc>
              <a:buNone/>
            </a:pPr>
            <a:endParaRPr lang="en-US" sz="2800" dirty="0"/>
          </a:p>
        </p:txBody>
      </p:sp>
      <p:pic>
        <p:nvPicPr>
          <p:cNvPr id="4" name="Picture 3">
            <a:extLst>
              <a:ext uri="{FF2B5EF4-FFF2-40B4-BE49-F238E27FC236}">
                <a16:creationId xmlns:a16="http://schemas.microsoft.com/office/drawing/2014/main" id="{6AFABA58-49FA-F648-C92C-8CADEFB25CD0}"/>
              </a:ext>
            </a:extLst>
          </p:cNvPr>
          <p:cNvPicPr>
            <a:picLocks noChangeAspect="1"/>
          </p:cNvPicPr>
          <p:nvPr/>
        </p:nvPicPr>
        <p:blipFill>
          <a:blip r:embed="rId3"/>
          <a:stretch>
            <a:fillRect/>
          </a:stretch>
        </p:blipFill>
        <p:spPr>
          <a:xfrm>
            <a:off x="6488937" y="1828914"/>
            <a:ext cx="3131719" cy="3200173"/>
          </a:xfrm>
          <a:prstGeom prst="rect">
            <a:avLst/>
          </a:prstGeom>
        </p:spPr>
      </p:pic>
      <p:pic>
        <p:nvPicPr>
          <p:cNvPr id="8" name="Picture 7">
            <a:extLst>
              <a:ext uri="{FF2B5EF4-FFF2-40B4-BE49-F238E27FC236}">
                <a16:creationId xmlns:a16="http://schemas.microsoft.com/office/drawing/2014/main" id="{7D0162C4-72E2-4E34-FE67-0101D7C5CD5A}"/>
              </a:ext>
            </a:extLst>
          </p:cNvPr>
          <p:cNvPicPr>
            <a:picLocks noChangeAspect="1"/>
          </p:cNvPicPr>
          <p:nvPr/>
        </p:nvPicPr>
        <p:blipFill>
          <a:blip r:embed="rId4"/>
          <a:stretch>
            <a:fillRect/>
          </a:stretch>
        </p:blipFill>
        <p:spPr>
          <a:xfrm>
            <a:off x="6488937" y="1828914"/>
            <a:ext cx="3148781" cy="3200400"/>
          </a:xfrm>
          <a:prstGeom prst="rect">
            <a:avLst/>
          </a:prstGeom>
        </p:spPr>
      </p:pic>
    </p:spTree>
    <p:extLst>
      <p:ext uri="{BB962C8B-B14F-4D97-AF65-F5344CB8AC3E}">
        <p14:creationId xmlns:p14="http://schemas.microsoft.com/office/powerpoint/2010/main" val="4006872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2FD6B-1D2D-A046-9CE0-0F4F97EB5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84CECA-B136-668C-DD8D-D79BE8469E9B}"/>
              </a:ext>
            </a:extLst>
          </p:cNvPr>
          <p:cNvSpPr>
            <a:spLocks noGrp="1"/>
          </p:cNvSpPr>
          <p:nvPr>
            <p:ph type="title"/>
          </p:nvPr>
        </p:nvSpPr>
        <p:spPr>
          <a:xfrm>
            <a:off x="6095999" y="441960"/>
            <a:ext cx="5641897" cy="3316893"/>
          </a:xfrm>
        </p:spPr>
        <p:txBody>
          <a:bodyPr/>
          <a:lstStyle/>
          <a:p>
            <a:r>
              <a:rPr lang="en-US" dirty="0" err="1"/>
              <a:t>Forschungsfrage</a:t>
            </a:r>
            <a:endParaRPr lang="en-ZA" dirty="0"/>
          </a:p>
        </p:txBody>
      </p:sp>
      <p:sp>
        <p:nvSpPr>
          <p:cNvPr id="5" name="Text Placeholder 4">
            <a:extLst>
              <a:ext uri="{FF2B5EF4-FFF2-40B4-BE49-F238E27FC236}">
                <a16:creationId xmlns:a16="http://schemas.microsoft.com/office/drawing/2014/main" id="{47533B82-0E02-4227-FD87-450F1D43F02E}"/>
              </a:ext>
            </a:extLst>
          </p:cNvPr>
          <p:cNvSpPr>
            <a:spLocks noGrp="1"/>
          </p:cNvSpPr>
          <p:nvPr>
            <p:ph type="body" sz="quarter" idx="13"/>
          </p:nvPr>
        </p:nvSpPr>
        <p:spPr>
          <a:xfrm>
            <a:off x="6109694" y="4068392"/>
            <a:ext cx="5580586" cy="2197590"/>
          </a:xfrm>
        </p:spPr>
        <p:txBody>
          <a:bodyPr/>
          <a:lstStyle/>
          <a:p>
            <a:r>
              <a:rPr lang="en-US" dirty="0"/>
              <a:t>Was </a:t>
            </a:r>
            <a:r>
              <a:rPr lang="en-US" dirty="0" err="1"/>
              <a:t>wollen</a:t>
            </a:r>
            <a:r>
              <a:rPr lang="en-US" dirty="0"/>
              <a:t> </a:t>
            </a:r>
            <a:r>
              <a:rPr lang="en-US" dirty="0" err="1"/>
              <a:t>wir</a:t>
            </a:r>
            <a:r>
              <a:rPr lang="en-US" dirty="0"/>
              <a:t> </a:t>
            </a:r>
            <a:r>
              <a:rPr lang="en-US" dirty="0" err="1"/>
              <a:t>herausfinden</a:t>
            </a:r>
            <a:r>
              <a:rPr lang="en-US" dirty="0"/>
              <a:t>?</a:t>
            </a:r>
          </a:p>
        </p:txBody>
      </p:sp>
    </p:spTree>
    <p:extLst>
      <p:ext uri="{BB962C8B-B14F-4D97-AF65-F5344CB8AC3E}">
        <p14:creationId xmlns:p14="http://schemas.microsoft.com/office/powerpoint/2010/main" val="3779882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86973-365C-1E2B-B0EF-F67A0B40DA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A7C2D-780A-B751-3848-4A91967D4C5B}"/>
              </a:ext>
            </a:extLst>
          </p:cNvPr>
          <p:cNvSpPr>
            <a:spLocks noGrp="1"/>
          </p:cNvSpPr>
          <p:nvPr>
            <p:ph type="title"/>
          </p:nvPr>
        </p:nvSpPr>
        <p:spPr>
          <a:xfrm>
            <a:off x="893064" y="72518"/>
            <a:ext cx="8297380" cy="1326514"/>
          </a:xfrm>
        </p:spPr>
        <p:txBody>
          <a:bodyPr>
            <a:normAutofit/>
          </a:bodyPr>
          <a:lstStyle/>
          <a:p>
            <a:r>
              <a:rPr lang="en-US" sz="4400" dirty="0" err="1"/>
              <a:t>Forschungsfrage</a:t>
            </a:r>
            <a:r>
              <a:rPr lang="en-US" sz="4400" dirty="0"/>
              <a:t> Yeh et al.</a:t>
            </a:r>
          </a:p>
        </p:txBody>
      </p:sp>
      <p:sp>
        <p:nvSpPr>
          <p:cNvPr id="7" name="Text Placeholder 6">
            <a:extLst>
              <a:ext uri="{FF2B5EF4-FFF2-40B4-BE49-F238E27FC236}">
                <a16:creationId xmlns:a16="http://schemas.microsoft.com/office/drawing/2014/main" id="{D62CD800-C68A-0FC5-B65D-37E3CCA49A99}"/>
              </a:ext>
            </a:extLst>
          </p:cNvPr>
          <p:cNvSpPr>
            <a:spLocks noGrp="1"/>
          </p:cNvSpPr>
          <p:nvPr>
            <p:ph type="body" sz="quarter" idx="13"/>
          </p:nvPr>
        </p:nvSpPr>
        <p:spPr>
          <a:xfrm>
            <a:off x="865632" y="2072640"/>
            <a:ext cx="6902268" cy="4173982"/>
          </a:xfrm>
        </p:spPr>
        <p:txBody>
          <a:bodyPr>
            <a:normAutofit/>
          </a:bodyPr>
          <a:lstStyle/>
          <a:p>
            <a:pPr marL="0" indent="0">
              <a:lnSpc>
                <a:spcPct val="100000"/>
              </a:lnSpc>
              <a:buNone/>
            </a:pPr>
            <a:r>
              <a:rPr lang="de-DE" sz="2800" dirty="0"/>
              <a:t>„Festzustellen, ob die Verwendung eines Fallschirms beim Sprung aus einem Luftfahrzeug (</a:t>
            </a:r>
            <a:r>
              <a:rPr lang="de-DE" sz="2800" i="1" dirty="0" err="1"/>
              <a:t>aircraft</a:t>
            </a:r>
            <a:r>
              <a:rPr lang="de-DE" sz="2800" dirty="0"/>
              <a:t>) Tod oder schwere Verletzungen verhindert“</a:t>
            </a:r>
          </a:p>
          <a:p>
            <a:pPr>
              <a:lnSpc>
                <a:spcPct val="100000"/>
              </a:lnSpc>
            </a:pPr>
            <a:endParaRPr lang="de-DE" sz="2800" dirty="0"/>
          </a:p>
          <a:p>
            <a:pPr>
              <a:lnSpc>
                <a:spcPct val="100000"/>
              </a:lnSpc>
            </a:pPr>
            <a:endParaRPr lang="de-DE" sz="2800" dirty="0"/>
          </a:p>
        </p:txBody>
      </p:sp>
    </p:spTree>
    <p:extLst>
      <p:ext uri="{BB962C8B-B14F-4D97-AF65-F5344CB8AC3E}">
        <p14:creationId xmlns:p14="http://schemas.microsoft.com/office/powerpoint/2010/main" val="3061081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0A35-6E30-A921-03DB-65BD0556ED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DB85D-504D-57F2-B732-D909A256D385}"/>
              </a:ext>
            </a:extLst>
          </p:cNvPr>
          <p:cNvSpPr>
            <a:spLocks noGrp="1"/>
          </p:cNvSpPr>
          <p:nvPr>
            <p:ph type="title"/>
          </p:nvPr>
        </p:nvSpPr>
        <p:spPr>
          <a:xfrm>
            <a:off x="893064" y="72518"/>
            <a:ext cx="8297380" cy="1326514"/>
          </a:xfrm>
        </p:spPr>
        <p:txBody>
          <a:bodyPr>
            <a:normAutofit/>
          </a:bodyPr>
          <a:lstStyle/>
          <a:p>
            <a:r>
              <a:rPr lang="en-US" sz="4400" dirty="0"/>
              <a:t>Methode Yeh et al.</a:t>
            </a:r>
          </a:p>
        </p:txBody>
      </p:sp>
      <p:sp>
        <p:nvSpPr>
          <p:cNvPr id="7" name="Text Placeholder 6">
            <a:extLst>
              <a:ext uri="{FF2B5EF4-FFF2-40B4-BE49-F238E27FC236}">
                <a16:creationId xmlns:a16="http://schemas.microsoft.com/office/drawing/2014/main" id="{A5FBC8FE-F639-5237-CC30-937BB45002E7}"/>
              </a:ext>
            </a:extLst>
          </p:cNvPr>
          <p:cNvSpPr>
            <a:spLocks noGrp="1"/>
          </p:cNvSpPr>
          <p:nvPr>
            <p:ph type="body" sz="quarter" idx="13"/>
          </p:nvPr>
        </p:nvSpPr>
        <p:spPr>
          <a:xfrm>
            <a:off x="865632" y="2072640"/>
            <a:ext cx="6902268" cy="4173982"/>
          </a:xfrm>
        </p:spPr>
        <p:txBody>
          <a:bodyPr>
            <a:normAutofit/>
          </a:bodyPr>
          <a:lstStyle/>
          <a:p>
            <a:pPr marL="0" indent="0">
              <a:lnSpc>
                <a:spcPct val="100000"/>
              </a:lnSpc>
              <a:buNone/>
            </a:pPr>
            <a:r>
              <a:rPr lang="de-DE" sz="2800" dirty="0"/>
              <a:t>Kontrolliertes Zufalls-Experiment</a:t>
            </a:r>
          </a:p>
          <a:p>
            <a:pPr marL="0" indent="0">
              <a:lnSpc>
                <a:spcPct val="100000"/>
              </a:lnSpc>
              <a:buNone/>
            </a:pPr>
            <a:r>
              <a:rPr lang="de-DE" sz="2800" dirty="0"/>
              <a:t>(</a:t>
            </a:r>
            <a:r>
              <a:rPr lang="de-DE" sz="2800" i="1" dirty="0" err="1"/>
              <a:t>randomized</a:t>
            </a:r>
            <a:r>
              <a:rPr lang="de-DE" sz="2800" i="1" dirty="0"/>
              <a:t> </a:t>
            </a:r>
            <a:r>
              <a:rPr lang="de-DE" sz="2800" i="1" dirty="0" err="1"/>
              <a:t>controlled</a:t>
            </a:r>
            <a:r>
              <a:rPr lang="de-DE" sz="2800" i="1" dirty="0"/>
              <a:t> trial</a:t>
            </a:r>
            <a:r>
              <a:rPr lang="de-DE" sz="2800" dirty="0"/>
              <a:t>)</a:t>
            </a:r>
          </a:p>
          <a:p>
            <a:pPr>
              <a:lnSpc>
                <a:spcPct val="100000"/>
              </a:lnSpc>
            </a:pPr>
            <a:endParaRPr lang="de-DE" sz="2800" dirty="0"/>
          </a:p>
          <a:p>
            <a:pPr>
              <a:lnSpc>
                <a:spcPct val="100000"/>
              </a:lnSpc>
            </a:pPr>
            <a:endParaRPr lang="de-DE" sz="2800" dirty="0"/>
          </a:p>
        </p:txBody>
      </p:sp>
    </p:spTree>
    <p:extLst>
      <p:ext uri="{BB962C8B-B14F-4D97-AF65-F5344CB8AC3E}">
        <p14:creationId xmlns:p14="http://schemas.microsoft.com/office/powerpoint/2010/main" val="1485071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A0965-2BE7-D28E-5C19-B57DA13590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1BAF1-A40D-1DB2-1BF1-B8F6295CA7B9}"/>
              </a:ext>
            </a:extLst>
          </p:cNvPr>
          <p:cNvSpPr>
            <a:spLocks noGrp="1"/>
          </p:cNvSpPr>
          <p:nvPr>
            <p:ph type="title"/>
          </p:nvPr>
        </p:nvSpPr>
        <p:spPr>
          <a:xfrm>
            <a:off x="893064" y="72518"/>
            <a:ext cx="8297380" cy="1326514"/>
          </a:xfrm>
        </p:spPr>
        <p:txBody>
          <a:bodyPr>
            <a:normAutofit/>
          </a:bodyPr>
          <a:lstStyle/>
          <a:p>
            <a:r>
              <a:rPr lang="en-US" sz="4400" dirty="0" err="1"/>
              <a:t>Durchführung</a:t>
            </a:r>
            <a:r>
              <a:rPr lang="en-US" sz="4400" dirty="0"/>
              <a:t> Yeh et al.</a:t>
            </a:r>
          </a:p>
        </p:txBody>
      </p:sp>
      <p:sp>
        <p:nvSpPr>
          <p:cNvPr id="7" name="Text Placeholder 6">
            <a:extLst>
              <a:ext uri="{FF2B5EF4-FFF2-40B4-BE49-F238E27FC236}">
                <a16:creationId xmlns:a16="http://schemas.microsoft.com/office/drawing/2014/main" id="{8FBBBEEE-BE96-3A1C-6C6B-5D02E8AF5974}"/>
              </a:ext>
            </a:extLst>
          </p:cNvPr>
          <p:cNvSpPr>
            <a:spLocks noGrp="1"/>
          </p:cNvSpPr>
          <p:nvPr>
            <p:ph type="body" sz="quarter" idx="13"/>
          </p:nvPr>
        </p:nvSpPr>
        <p:spPr>
          <a:xfrm>
            <a:off x="865631" y="2517912"/>
            <a:ext cx="7576004" cy="3728709"/>
          </a:xfrm>
        </p:spPr>
        <p:txBody>
          <a:bodyPr>
            <a:normAutofit/>
          </a:bodyPr>
          <a:lstStyle/>
          <a:p>
            <a:pPr marL="0" indent="0">
              <a:lnSpc>
                <a:spcPct val="100000"/>
              </a:lnSpc>
              <a:buNone/>
            </a:pPr>
            <a:r>
              <a:rPr lang="de-DE" sz="2800" dirty="0"/>
              <a:t>Rekrutierung Teilnehmende:</a:t>
            </a:r>
          </a:p>
          <a:p>
            <a:pPr>
              <a:lnSpc>
                <a:spcPct val="100000"/>
              </a:lnSpc>
            </a:pPr>
            <a:r>
              <a:rPr lang="de-DE" sz="2800" dirty="0"/>
              <a:t>LFZ-Passagier*innen, 18+ Jahre</a:t>
            </a:r>
          </a:p>
          <a:p>
            <a:pPr>
              <a:lnSpc>
                <a:spcPct val="100000"/>
              </a:lnSpc>
            </a:pPr>
            <a:r>
              <a:rPr lang="de-DE" sz="2800" dirty="0"/>
              <a:t>„eingeschätzt als rationale Entscheider*innen“</a:t>
            </a:r>
          </a:p>
          <a:p>
            <a:pPr>
              <a:lnSpc>
                <a:spcPct val="100000"/>
              </a:lnSpc>
            </a:pPr>
            <a:r>
              <a:rPr lang="de-DE" sz="2800" dirty="0"/>
              <a:t>„bereit, zufälliger Gruppe zugelost zu werden“</a:t>
            </a:r>
          </a:p>
          <a:p>
            <a:pPr marL="0" indent="0">
              <a:lnSpc>
                <a:spcPct val="100000"/>
              </a:lnSpc>
              <a:buNone/>
            </a:pPr>
            <a:endParaRPr lang="de-DE" sz="2800" dirty="0"/>
          </a:p>
        </p:txBody>
      </p:sp>
    </p:spTree>
    <p:extLst>
      <p:ext uri="{BB962C8B-B14F-4D97-AF65-F5344CB8AC3E}">
        <p14:creationId xmlns:p14="http://schemas.microsoft.com/office/powerpoint/2010/main" val="781368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2415-6C2A-13F3-343D-1D7193C91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387C4-EE0F-7A60-7405-1ECAFBBA7353}"/>
              </a:ext>
            </a:extLst>
          </p:cNvPr>
          <p:cNvSpPr>
            <a:spLocks noGrp="1"/>
          </p:cNvSpPr>
          <p:nvPr>
            <p:ph type="title"/>
          </p:nvPr>
        </p:nvSpPr>
        <p:spPr>
          <a:xfrm>
            <a:off x="893064" y="72518"/>
            <a:ext cx="8297380" cy="1326514"/>
          </a:xfrm>
        </p:spPr>
        <p:txBody>
          <a:bodyPr>
            <a:normAutofit/>
          </a:bodyPr>
          <a:lstStyle/>
          <a:p>
            <a:r>
              <a:rPr lang="en-US" sz="4400" dirty="0" err="1"/>
              <a:t>Durchführung</a:t>
            </a:r>
            <a:r>
              <a:rPr lang="en-US" sz="4400" dirty="0"/>
              <a:t> Yeh et al. (2)</a:t>
            </a:r>
          </a:p>
        </p:txBody>
      </p:sp>
      <p:sp>
        <p:nvSpPr>
          <p:cNvPr id="7" name="Text Placeholder 6">
            <a:extLst>
              <a:ext uri="{FF2B5EF4-FFF2-40B4-BE49-F238E27FC236}">
                <a16:creationId xmlns:a16="http://schemas.microsoft.com/office/drawing/2014/main" id="{D9A67BCD-6D54-5826-584A-9CA9E3BD722D}"/>
              </a:ext>
            </a:extLst>
          </p:cNvPr>
          <p:cNvSpPr>
            <a:spLocks noGrp="1"/>
          </p:cNvSpPr>
          <p:nvPr>
            <p:ph type="body" sz="quarter" idx="13"/>
          </p:nvPr>
        </p:nvSpPr>
        <p:spPr>
          <a:xfrm>
            <a:off x="865631" y="2072640"/>
            <a:ext cx="7576004" cy="4173982"/>
          </a:xfrm>
        </p:spPr>
        <p:txBody>
          <a:bodyPr>
            <a:normAutofit/>
          </a:bodyPr>
          <a:lstStyle/>
          <a:p>
            <a:pPr marL="0" indent="0">
              <a:lnSpc>
                <a:spcPct val="100000"/>
              </a:lnSpc>
              <a:buNone/>
            </a:pPr>
            <a:endParaRPr lang="de-DE" sz="2800" dirty="0"/>
          </a:p>
          <a:p>
            <a:pPr marL="0" indent="0">
              <a:lnSpc>
                <a:spcPct val="100000"/>
              </a:lnSpc>
              <a:buNone/>
            </a:pPr>
            <a:r>
              <a:rPr lang="de-DE" sz="2800" dirty="0"/>
              <a:t>Rekrutierung Teilnehmende:</a:t>
            </a:r>
          </a:p>
          <a:p>
            <a:pPr>
              <a:lnSpc>
                <a:spcPct val="100000"/>
              </a:lnSpc>
            </a:pPr>
            <a:r>
              <a:rPr lang="de-DE" sz="2800" dirty="0"/>
              <a:t>LFZ-Passagier*innen, 18+ Jahre</a:t>
            </a:r>
          </a:p>
          <a:p>
            <a:pPr>
              <a:lnSpc>
                <a:spcPct val="100000"/>
              </a:lnSpc>
            </a:pPr>
            <a:r>
              <a:rPr lang="de-DE" sz="2800" dirty="0"/>
              <a:t>„eingeschätzt als rationale Entscheider*innen“</a:t>
            </a:r>
          </a:p>
          <a:p>
            <a:pPr>
              <a:lnSpc>
                <a:spcPct val="100000"/>
              </a:lnSpc>
            </a:pPr>
            <a:r>
              <a:rPr lang="de-DE" sz="2800" dirty="0"/>
              <a:t>„bereit, zufälliger Gruppe zugelost zu werden“</a:t>
            </a:r>
          </a:p>
          <a:p>
            <a:pPr>
              <a:lnSpc>
                <a:spcPct val="100000"/>
              </a:lnSpc>
            </a:pPr>
            <a:r>
              <a:rPr lang="de-DE" sz="2800" b="1" dirty="0"/>
              <a:t>„die meisten Teilnehmenden waren an </a:t>
            </a:r>
            <a:br>
              <a:rPr lang="de-DE" sz="2800" b="1" dirty="0"/>
            </a:br>
            <a:r>
              <a:rPr lang="de-DE" sz="2800" b="1" dirty="0"/>
              <a:t>der Durchführung der Studie beteiligt“</a:t>
            </a:r>
          </a:p>
          <a:p>
            <a:pPr marL="0" indent="0">
              <a:lnSpc>
                <a:spcPct val="100000"/>
              </a:lnSpc>
              <a:buNone/>
            </a:pPr>
            <a:endParaRPr lang="de-DE" sz="2800" dirty="0"/>
          </a:p>
        </p:txBody>
      </p:sp>
    </p:spTree>
    <p:extLst>
      <p:ext uri="{BB962C8B-B14F-4D97-AF65-F5344CB8AC3E}">
        <p14:creationId xmlns:p14="http://schemas.microsoft.com/office/powerpoint/2010/main" val="776515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28D98-A083-886D-C495-614103AE8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407B19-C3B3-C505-4F5D-11BE696E231F}"/>
              </a:ext>
            </a:extLst>
          </p:cNvPr>
          <p:cNvSpPr>
            <a:spLocks noGrp="1"/>
          </p:cNvSpPr>
          <p:nvPr>
            <p:ph type="title"/>
          </p:nvPr>
        </p:nvSpPr>
        <p:spPr>
          <a:xfrm>
            <a:off x="893064" y="72518"/>
            <a:ext cx="8297380" cy="1326514"/>
          </a:xfrm>
        </p:spPr>
        <p:txBody>
          <a:bodyPr>
            <a:normAutofit/>
          </a:bodyPr>
          <a:lstStyle/>
          <a:p>
            <a:r>
              <a:rPr lang="en-US" sz="4400" dirty="0" err="1"/>
              <a:t>Durchführung</a:t>
            </a:r>
            <a:r>
              <a:rPr lang="en-US" sz="4400" dirty="0"/>
              <a:t> Yeh et al. (3)</a:t>
            </a:r>
          </a:p>
        </p:txBody>
      </p:sp>
      <p:sp>
        <p:nvSpPr>
          <p:cNvPr id="7" name="Text Placeholder 6">
            <a:extLst>
              <a:ext uri="{FF2B5EF4-FFF2-40B4-BE49-F238E27FC236}">
                <a16:creationId xmlns:a16="http://schemas.microsoft.com/office/drawing/2014/main" id="{A6CD9E32-2F47-9D67-6C56-32B615E90E8F}"/>
              </a:ext>
            </a:extLst>
          </p:cNvPr>
          <p:cNvSpPr>
            <a:spLocks noGrp="1"/>
          </p:cNvSpPr>
          <p:nvPr>
            <p:ph type="body" sz="quarter" idx="13"/>
          </p:nvPr>
        </p:nvSpPr>
        <p:spPr>
          <a:xfrm>
            <a:off x="865631" y="2072640"/>
            <a:ext cx="7496491" cy="4173982"/>
          </a:xfrm>
        </p:spPr>
        <p:txBody>
          <a:bodyPr>
            <a:normAutofit/>
          </a:bodyPr>
          <a:lstStyle/>
          <a:p>
            <a:pPr>
              <a:lnSpc>
                <a:spcPct val="100000"/>
              </a:lnSpc>
            </a:pPr>
            <a:r>
              <a:rPr lang="de-DE" sz="2800" dirty="0"/>
              <a:t>Interventions-Gruppe: Fallschirm; Kontroll-Gruppe: leerer Rucksack.</a:t>
            </a:r>
          </a:p>
          <a:p>
            <a:pPr>
              <a:lnSpc>
                <a:spcPct val="100000"/>
              </a:lnSpc>
            </a:pPr>
            <a:r>
              <a:rPr lang="de-DE" sz="2800" dirty="0"/>
              <a:t>„beim Sprung wurden (…) Flughöhe und -geschwindigkeit erfasst“</a:t>
            </a:r>
          </a:p>
          <a:p>
            <a:pPr>
              <a:lnSpc>
                <a:spcPct val="100000"/>
              </a:lnSpc>
            </a:pPr>
            <a:r>
              <a:rPr lang="de-DE" sz="2800" dirty="0"/>
              <a:t>„Folge-Interview mit </a:t>
            </a:r>
            <a:r>
              <a:rPr lang="de-DE" sz="2800" dirty="0" err="1"/>
              <a:t>jede_r</a:t>
            </a:r>
            <a:r>
              <a:rPr lang="de-DE" sz="2800" dirty="0"/>
              <a:t> Teilnehmer_in zur Feststellung des Vital-Status und Verletzungen innerhalb 5 Minuten sowie 30 Tage nach Aufprall“</a:t>
            </a:r>
          </a:p>
        </p:txBody>
      </p:sp>
    </p:spTree>
    <p:extLst>
      <p:ext uri="{BB962C8B-B14F-4D97-AF65-F5344CB8AC3E}">
        <p14:creationId xmlns:p14="http://schemas.microsoft.com/office/powerpoint/2010/main" val="1233515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6C4CD-7261-7B50-77DB-E3324F9C8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8BFAB-DCE4-16EF-8ECA-92B5C7560C05}"/>
              </a:ext>
            </a:extLst>
          </p:cNvPr>
          <p:cNvSpPr>
            <a:spLocks noGrp="1"/>
          </p:cNvSpPr>
          <p:nvPr>
            <p:ph type="title"/>
          </p:nvPr>
        </p:nvSpPr>
        <p:spPr>
          <a:xfrm>
            <a:off x="893064" y="72518"/>
            <a:ext cx="8297380" cy="1326514"/>
          </a:xfrm>
        </p:spPr>
        <p:txBody>
          <a:bodyPr>
            <a:normAutofit/>
          </a:bodyPr>
          <a:lstStyle/>
          <a:p>
            <a:r>
              <a:rPr lang="en-US" sz="4400" dirty="0" err="1"/>
              <a:t>Analyse</a:t>
            </a:r>
            <a:r>
              <a:rPr lang="en-US" sz="4400" dirty="0"/>
              <a:t> Yeh et al.</a:t>
            </a:r>
          </a:p>
        </p:txBody>
      </p:sp>
      <p:sp>
        <p:nvSpPr>
          <p:cNvPr id="7" name="Text Placeholder 6">
            <a:extLst>
              <a:ext uri="{FF2B5EF4-FFF2-40B4-BE49-F238E27FC236}">
                <a16:creationId xmlns:a16="http://schemas.microsoft.com/office/drawing/2014/main" id="{E99E7DC4-771D-CF59-AD32-16C2DDCDC6DB}"/>
              </a:ext>
            </a:extLst>
          </p:cNvPr>
          <p:cNvSpPr>
            <a:spLocks noGrp="1"/>
          </p:cNvSpPr>
          <p:nvPr>
            <p:ph type="body" sz="quarter" idx="13"/>
          </p:nvPr>
        </p:nvSpPr>
        <p:spPr>
          <a:xfrm>
            <a:off x="865632" y="2072640"/>
            <a:ext cx="6902268" cy="4173982"/>
          </a:xfrm>
        </p:spPr>
        <p:txBody>
          <a:bodyPr>
            <a:normAutofit/>
          </a:bodyPr>
          <a:lstStyle/>
          <a:p>
            <a:pPr marL="0" indent="0">
              <a:lnSpc>
                <a:spcPct val="100000"/>
              </a:lnSpc>
              <a:buNone/>
            </a:pPr>
            <a:r>
              <a:rPr lang="de-DE" sz="2800" dirty="0"/>
              <a:t>Statistische Auswertungen über</a:t>
            </a:r>
          </a:p>
          <a:p>
            <a:pPr lvl="1">
              <a:lnSpc>
                <a:spcPct val="100000"/>
              </a:lnSpc>
            </a:pPr>
            <a:r>
              <a:rPr lang="de-DE" sz="2800" dirty="0"/>
              <a:t>Alter, Geschlecht, Ethnie, Größe, Gewicht</a:t>
            </a:r>
          </a:p>
          <a:p>
            <a:pPr lvl="1">
              <a:lnSpc>
                <a:spcPct val="100000"/>
              </a:lnSpc>
            </a:pPr>
            <a:r>
              <a:rPr lang="de-DE" sz="2800" dirty="0"/>
              <a:t>Medizinische Vorgeschichte – Höhenangst, (familiäre) Erfahrung mit Fallschirmen, regelmäßige Flüge</a:t>
            </a:r>
          </a:p>
          <a:p>
            <a:pPr lvl="1">
              <a:lnSpc>
                <a:spcPct val="100000"/>
              </a:lnSpc>
            </a:pPr>
            <a:r>
              <a:rPr lang="de-DE" sz="2800" dirty="0"/>
              <a:t>Internationaler vs. Inlandsflug, Typ LFZ, Geschwindigkeit, Höhe</a:t>
            </a:r>
          </a:p>
        </p:txBody>
      </p:sp>
    </p:spTree>
    <p:extLst>
      <p:ext uri="{BB962C8B-B14F-4D97-AF65-F5344CB8AC3E}">
        <p14:creationId xmlns:p14="http://schemas.microsoft.com/office/powerpoint/2010/main" val="32499902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35B78-E3C2-6C7B-DE3F-4E3209681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8804B-4365-CBFA-C954-0F8ABC1FF95A}"/>
              </a:ext>
            </a:extLst>
          </p:cNvPr>
          <p:cNvSpPr>
            <a:spLocks noGrp="1"/>
          </p:cNvSpPr>
          <p:nvPr>
            <p:ph type="title"/>
          </p:nvPr>
        </p:nvSpPr>
        <p:spPr>
          <a:xfrm>
            <a:off x="865632" y="246253"/>
            <a:ext cx="8297380" cy="1326514"/>
          </a:xfrm>
        </p:spPr>
        <p:txBody>
          <a:bodyPr>
            <a:normAutofit/>
          </a:bodyPr>
          <a:lstStyle/>
          <a:p>
            <a:r>
              <a:rPr lang="en-US" sz="4400" dirty="0" err="1"/>
              <a:t>Publikation</a:t>
            </a:r>
            <a:r>
              <a:rPr lang="en-US" sz="4400" dirty="0"/>
              <a:t> / </a:t>
            </a:r>
            <a:r>
              <a:rPr lang="en-US" sz="4400" dirty="0" err="1"/>
              <a:t>Ergebnisse</a:t>
            </a:r>
            <a:r>
              <a:rPr lang="en-US" sz="4400" dirty="0"/>
              <a:t> </a:t>
            </a:r>
            <a:br>
              <a:rPr lang="en-US" sz="4400" dirty="0"/>
            </a:br>
            <a:r>
              <a:rPr lang="en-US" sz="4400" dirty="0"/>
              <a:t>Yeh et al.</a:t>
            </a:r>
          </a:p>
        </p:txBody>
      </p:sp>
      <p:sp>
        <p:nvSpPr>
          <p:cNvPr id="7" name="Text Placeholder 6">
            <a:extLst>
              <a:ext uri="{FF2B5EF4-FFF2-40B4-BE49-F238E27FC236}">
                <a16:creationId xmlns:a16="http://schemas.microsoft.com/office/drawing/2014/main" id="{8DF5B050-F272-14CD-45B6-F7F93767136F}"/>
              </a:ext>
            </a:extLst>
          </p:cNvPr>
          <p:cNvSpPr>
            <a:spLocks noGrp="1"/>
          </p:cNvSpPr>
          <p:nvPr>
            <p:ph type="body" sz="quarter" idx="13"/>
          </p:nvPr>
        </p:nvSpPr>
        <p:spPr>
          <a:xfrm>
            <a:off x="865632" y="2072640"/>
            <a:ext cx="6902268" cy="4173982"/>
          </a:xfrm>
        </p:spPr>
        <p:txBody>
          <a:bodyPr>
            <a:normAutofit/>
          </a:bodyPr>
          <a:lstStyle/>
          <a:p>
            <a:pPr marL="0" indent="0">
              <a:lnSpc>
                <a:spcPct val="100000"/>
              </a:lnSpc>
              <a:buNone/>
            </a:pPr>
            <a:r>
              <a:rPr lang="de-DE" sz="2800" dirty="0"/>
              <a:t>Hypothese: Fallschirme „sind der Kontroll-Bedingung (</a:t>
            </a:r>
            <a:r>
              <a:rPr lang="de-DE" sz="2800" i="1" dirty="0"/>
              <a:t>Sprung ohne Fallschirm, Anm.</a:t>
            </a:r>
            <a:r>
              <a:rPr lang="de-DE" sz="2800" dirty="0"/>
              <a:t>) bezüglich Verhinderung von Tod und Verletzungen überlegen</a:t>
            </a:r>
            <a:r>
              <a:rPr lang="de-DE" sz="2800" i="1" dirty="0"/>
              <a:t>“</a:t>
            </a:r>
          </a:p>
          <a:p>
            <a:pPr marL="0" indent="0">
              <a:lnSpc>
                <a:spcPct val="100000"/>
              </a:lnSpc>
              <a:buNone/>
            </a:pPr>
            <a:endParaRPr lang="de-DE" sz="1800" dirty="0"/>
          </a:p>
        </p:txBody>
      </p:sp>
    </p:spTree>
    <p:extLst>
      <p:ext uri="{BB962C8B-B14F-4D97-AF65-F5344CB8AC3E}">
        <p14:creationId xmlns:p14="http://schemas.microsoft.com/office/powerpoint/2010/main" val="3101755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6E5CE-41A3-6D64-7A63-8964E5059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69D97-C483-379F-DA01-69D9BF2658CF}"/>
              </a:ext>
            </a:extLst>
          </p:cNvPr>
          <p:cNvSpPr>
            <a:spLocks noGrp="1"/>
          </p:cNvSpPr>
          <p:nvPr>
            <p:ph type="title"/>
          </p:nvPr>
        </p:nvSpPr>
        <p:spPr>
          <a:xfrm>
            <a:off x="865632" y="246253"/>
            <a:ext cx="8297380" cy="1326514"/>
          </a:xfrm>
        </p:spPr>
        <p:txBody>
          <a:bodyPr>
            <a:normAutofit/>
          </a:bodyPr>
          <a:lstStyle/>
          <a:p>
            <a:r>
              <a:rPr lang="en-US" sz="4400" dirty="0" err="1"/>
              <a:t>Publikation</a:t>
            </a:r>
            <a:r>
              <a:rPr lang="en-US" sz="4400" dirty="0"/>
              <a:t> / </a:t>
            </a:r>
            <a:r>
              <a:rPr lang="en-US" sz="4400" dirty="0" err="1"/>
              <a:t>Ergebnisse</a:t>
            </a:r>
            <a:r>
              <a:rPr lang="en-US" sz="4400" dirty="0"/>
              <a:t> </a:t>
            </a:r>
            <a:br>
              <a:rPr lang="en-US" sz="4400" dirty="0"/>
            </a:br>
            <a:r>
              <a:rPr lang="en-US" sz="4400" dirty="0"/>
              <a:t>Yeh et al. (2)</a:t>
            </a:r>
          </a:p>
        </p:txBody>
      </p:sp>
      <p:sp>
        <p:nvSpPr>
          <p:cNvPr id="7" name="Text Placeholder 6">
            <a:extLst>
              <a:ext uri="{FF2B5EF4-FFF2-40B4-BE49-F238E27FC236}">
                <a16:creationId xmlns:a16="http://schemas.microsoft.com/office/drawing/2014/main" id="{67330F8F-CE24-C808-257C-A54E8C98AC4A}"/>
              </a:ext>
            </a:extLst>
          </p:cNvPr>
          <p:cNvSpPr>
            <a:spLocks noGrp="1"/>
          </p:cNvSpPr>
          <p:nvPr>
            <p:ph type="body" sz="quarter" idx="13"/>
          </p:nvPr>
        </p:nvSpPr>
        <p:spPr>
          <a:xfrm>
            <a:off x="865632" y="2072640"/>
            <a:ext cx="6902268" cy="4173982"/>
          </a:xfrm>
        </p:spPr>
        <p:txBody>
          <a:bodyPr>
            <a:normAutofit fontScale="92500" lnSpcReduction="10000"/>
          </a:bodyPr>
          <a:lstStyle/>
          <a:p>
            <a:pPr marL="0" indent="0">
              <a:lnSpc>
                <a:spcPct val="100000"/>
              </a:lnSpc>
              <a:buNone/>
            </a:pPr>
            <a:r>
              <a:rPr lang="de-DE" sz="2800" dirty="0"/>
              <a:t>Hypothese: Fallschirme „sind der Kontroll-Bedingung (</a:t>
            </a:r>
            <a:r>
              <a:rPr lang="de-DE" sz="2800" i="1" dirty="0"/>
              <a:t>Sprung ohne Fallschirm, Anm.</a:t>
            </a:r>
            <a:r>
              <a:rPr lang="de-DE" sz="2800" dirty="0"/>
              <a:t>) bezüglich Verhinderung von Tod und Verletzungen überlegen</a:t>
            </a:r>
            <a:r>
              <a:rPr lang="de-DE" sz="2800" i="1" dirty="0"/>
              <a:t>“</a:t>
            </a:r>
          </a:p>
          <a:p>
            <a:pPr marL="0" indent="0">
              <a:lnSpc>
                <a:spcPct val="100000"/>
              </a:lnSpc>
              <a:buNone/>
            </a:pPr>
            <a:endParaRPr lang="de-DE" sz="1800" dirty="0"/>
          </a:p>
          <a:p>
            <a:pPr marL="0" marR="0" lvl="0" indent="0" algn="l" defTabSz="914400" rtl="0" eaLnBrk="1" fontAlgn="auto" latinLnBrk="0" hangingPunct="1">
              <a:lnSpc>
                <a:spcPct val="100000"/>
              </a:lnSpc>
              <a:spcBef>
                <a:spcPts val="0"/>
              </a:spcBef>
              <a:spcAft>
                <a:spcPts val="1200"/>
              </a:spcAft>
              <a:buClrTx/>
              <a:buSzTx/>
              <a:buNone/>
              <a:tabLst/>
              <a:defRPr/>
            </a:pPr>
            <a:r>
              <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rPr>
              <a:t>„kein signifikanter Unterschied in den Ergebnissen der Gruppen 5 Minuten (0% für Fallschirm </a:t>
            </a:r>
            <a:r>
              <a:rPr kumimoji="0" lang="de-DE" sz="2800" b="0" i="1" u="none" strike="noStrike" kern="1200" cap="none" spc="0" normalizeH="0" baseline="0" noProof="0" dirty="0">
                <a:ln>
                  <a:noFill/>
                </a:ln>
                <a:solidFill>
                  <a:prstClr val="black"/>
                </a:solidFill>
                <a:effectLst/>
                <a:uLnTx/>
                <a:uFillTx/>
                <a:latin typeface="Aptos" panose="02110004020202020204"/>
                <a:ea typeface="+mn-ea"/>
                <a:cs typeface="+mn-cs"/>
              </a:rPr>
              <a:t>v </a:t>
            </a:r>
            <a:r>
              <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rPr>
              <a:t>0% für Kontrolle; P&gt;0.9)  bzw. 30 Tage nach Aufprall (0% für Fallschirm </a:t>
            </a:r>
            <a:r>
              <a:rPr kumimoji="0" lang="de-DE" sz="2800" b="0" i="1" u="none" strike="noStrike" kern="1200" cap="none" spc="0" normalizeH="0" baseline="0" noProof="0" dirty="0">
                <a:ln>
                  <a:noFill/>
                </a:ln>
                <a:solidFill>
                  <a:prstClr val="black"/>
                </a:solidFill>
                <a:effectLst/>
                <a:uLnTx/>
                <a:uFillTx/>
                <a:latin typeface="Aptos" panose="02110004020202020204"/>
                <a:ea typeface="+mn-ea"/>
                <a:cs typeface="+mn-cs"/>
              </a:rPr>
              <a:t>v </a:t>
            </a:r>
            <a:r>
              <a:rPr kumimoji="0" lang="de-DE" sz="2800" b="0" i="0" u="none" strike="noStrike" kern="1200" cap="none" spc="0" normalizeH="0" baseline="0" noProof="0" dirty="0">
                <a:ln>
                  <a:noFill/>
                </a:ln>
                <a:solidFill>
                  <a:prstClr val="black"/>
                </a:solidFill>
                <a:effectLst/>
                <a:uLnTx/>
                <a:uFillTx/>
                <a:latin typeface="Aptos" panose="02110004020202020204"/>
                <a:ea typeface="+mn-ea"/>
                <a:cs typeface="+mn-cs"/>
              </a:rPr>
              <a:t>0% für Kontrolle; P&gt;0.9)“</a:t>
            </a:r>
          </a:p>
        </p:txBody>
      </p:sp>
    </p:spTree>
    <p:extLst>
      <p:ext uri="{BB962C8B-B14F-4D97-AF65-F5344CB8AC3E}">
        <p14:creationId xmlns:p14="http://schemas.microsoft.com/office/powerpoint/2010/main" val="1401612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0D4F0-6677-62D8-1EB6-B00CC143B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E6E5E3-44F9-8EAA-3F47-5589BC2FFEDF}"/>
              </a:ext>
            </a:extLst>
          </p:cNvPr>
          <p:cNvSpPr>
            <a:spLocks noGrp="1"/>
          </p:cNvSpPr>
          <p:nvPr>
            <p:ph type="title"/>
          </p:nvPr>
        </p:nvSpPr>
        <p:spPr>
          <a:xfrm>
            <a:off x="865631" y="381001"/>
            <a:ext cx="8297380" cy="1023729"/>
          </a:xfrm>
        </p:spPr>
        <p:txBody>
          <a:bodyPr>
            <a:normAutofit/>
          </a:bodyPr>
          <a:lstStyle/>
          <a:p>
            <a:r>
              <a:rPr lang="en-US" sz="4400" dirty="0"/>
              <a:t> Yeh et al.</a:t>
            </a:r>
          </a:p>
        </p:txBody>
      </p:sp>
      <p:sp>
        <p:nvSpPr>
          <p:cNvPr id="7" name="Text Placeholder 6">
            <a:extLst>
              <a:ext uri="{FF2B5EF4-FFF2-40B4-BE49-F238E27FC236}">
                <a16:creationId xmlns:a16="http://schemas.microsoft.com/office/drawing/2014/main" id="{DAC9FD98-2C42-0734-45F0-2E722082649F}"/>
              </a:ext>
            </a:extLst>
          </p:cNvPr>
          <p:cNvSpPr>
            <a:spLocks noGrp="1"/>
          </p:cNvSpPr>
          <p:nvPr>
            <p:ph type="body" sz="quarter" idx="13"/>
          </p:nvPr>
        </p:nvSpPr>
        <p:spPr>
          <a:xfrm>
            <a:off x="865632" y="2072640"/>
            <a:ext cx="3958160" cy="4173982"/>
          </a:xfrm>
        </p:spPr>
        <p:txBody>
          <a:bodyPr>
            <a:normAutofit/>
          </a:bodyPr>
          <a:lstStyle/>
          <a:p>
            <a:pPr marL="0" indent="0">
              <a:lnSpc>
                <a:spcPct val="100000"/>
              </a:lnSpc>
              <a:buNone/>
            </a:pPr>
            <a:r>
              <a:rPr lang="de-DE" sz="2800" dirty="0"/>
              <a:t>„Die Teilnehmer_innen, die sich schlussendlich angemeldet haben, haben unter dem Wissen zugestimmt, dass sie </a:t>
            </a:r>
            <a:r>
              <a:rPr lang="de-DE" sz="2800" b="1" dirty="0"/>
              <a:t>aus einem ruhenden, am Boden stehenden LFZ </a:t>
            </a:r>
            <a:r>
              <a:rPr lang="de-DE" sz="2800" dirty="0"/>
              <a:t>springen würden.“</a:t>
            </a:r>
          </a:p>
        </p:txBody>
      </p:sp>
      <p:pic>
        <p:nvPicPr>
          <p:cNvPr id="6" name="Picture 5">
            <a:extLst>
              <a:ext uri="{FF2B5EF4-FFF2-40B4-BE49-F238E27FC236}">
                <a16:creationId xmlns:a16="http://schemas.microsoft.com/office/drawing/2014/main" id="{B0EF83CE-4234-71F6-EF5F-68F8E386F583}"/>
              </a:ext>
            </a:extLst>
          </p:cNvPr>
          <p:cNvPicPr>
            <a:picLocks noChangeAspect="1"/>
          </p:cNvPicPr>
          <p:nvPr/>
        </p:nvPicPr>
        <p:blipFill>
          <a:blip r:embed="rId3"/>
          <a:stretch>
            <a:fillRect/>
          </a:stretch>
        </p:blipFill>
        <p:spPr>
          <a:xfrm>
            <a:off x="4715866" y="5601"/>
            <a:ext cx="4257325" cy="6804926"/>
          </a:xfrm>
          <a:prstGeom prst="rect">
            <a:avLst/>
          </a:prstGeom>
        </p:spPr>
      </p:pic>
    </p:spTree>
    <p:extLst>
      <p:ext uri="{BB962C8B-B14F-4D97-AF65-F5344CB8AC3E}">
        <p14:creationId xmlns:p14="http://schemas.microsoft.com/office/powerpoint/2010/main" val="1527166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4B7F9-9D6C-585C-2E61-BE1CEC0E9CE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6C35C24-2FA1-1D76-33E6-97EA2EFA2E59}"/>
              </a:ext>
            </a:extLst>
          </p:cNvPr>
          <p:cNvSpPr>
            <a:spLocks noGrp="1"/>
          </p:cNvSpPr>
          <p:nvPr>
            <p:ph type="body" sz="quarter" idx="13"/>
          </p:nvPr>
        </p:nvSpPr>
        <p:spPr>
          <a:xfrm>
            <a:off x="865632" y="2072640"/>
            <a:ext cx="6902268" cy="4173982"/>
          </a:xfrm>
        </p:spPr>
        <p:txBody>
          <a:bodyPr>
            <a:normAutofit/>
          </a:bodyPr>
          <a:lstStyle/>
          <a:p>
            <a:pPr marL="0" indent="0">
              <a:lnSpc>
                <a:spcPct val="100000"/>
              </a:lnSpc>
              <a:buNone/>
            </a:pPr>
            <a:endParaRPr lang="de-DE" sz="2800" dirty="0"/>
          </a:p>
          <a:p>
            <a:pPr>
              <a:lnSpc>
                <a:spcPct val="100000"/>
              </a:lnSpc>
            </a:pPr>
            <a:endParaRPr lang="de-DE" sz="2800" dirty="0"/>
          </a:p>
          <a:p>
            <a:pPr marL="0" indent="0">
              <a:lnSpc>
                <a:spcPct val="100000"/>
              </a:lnSpc>
              <a:buNone/>
            </a:pPr>
            <a:r>
              <a:rPr lang="de-DE" sz="2800" dirty="0"/>
              <a:t>Die Studie „(…) zeigt, dass eine korrekte Interpretation eines kontrollierten Zufalls-Experiments erfordert, mehr als nur kurz über den Abstract zu lesen.“</a:t>
            </a:r>
          </a:p>
          <a:p>
            <a:pPr marL="0" indent="0">
              <a:lnSpc>
                <a:spcPct val="100000"/>
              </a:lnSpc>
              <a:buNone/>
            </a:pPr>
            <a:r>
              <a:rPr lang="de-DE" sz="2800" dirty="0"/>
              <a:t> </a:t>
            </a:r>
          </a:p>
        </p:txBody>
      </p:sp>
      <p:sp>
        <p:nvSpPr>
          <p:cNvPr id="8" name="Title 1">
            <a:extLst>
              <a:ext uri="{FF2B5EF4-FFF2-40B4-BE49-F238E27FC236}">
                <a16:creationId xmlns:a16="http://schemas.microsoft.com/office/drawing/2014/main" id="{312EA1D4-AA3A-3AD2-DC56-887A8ED59A09}"/>
              </a:ext>
            </a:extLst>
          </p:cNvPr>
          <p:cNvSpPr txBox="1">
            <a:spLocks/>
          </p:cNvSpPr>
          <p:nvPr/>
        </p:nvSpPr>
        <p:spPr>
          <a:xfrm>
            <a:off x="865632" y="246253"/>
            <a:ext cx="8297380" cy="13265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baseline="0">
                <a:solidFill>
                  <a:schemeClr val="tx1"/>
                </a:solidFill>
                <a:latin typeface="+mj-lt"/>
                <a:ea typeface="+mj-ea"/>
                <a:cs typeface="+mj-cs"/>
              </a:defRPr>
            </a:lvl1pPr>
          </a:lstStyle>
          <a:p>
            <a:r>
              <a:rPr lang="en-US" sz="4400" dirty="0" err="1"/>
              <a:t>Publikation</a:t>
            </a:r>
            <a:r>
              <a:rPr lang="en-US" sz="4400" dirty="0"/>
              <a:t> / </a:t>
            </a:r>
            <a:r>
              <a:rPr lang="en-US" sz="4400" dirty="0" err="1"/>
              <a:t>Ergebnisse</a:t>
            </a:r>
            <a:r>
              <a:rPr lang="en-US" sz="4400" dirty="0"/>
              <a:t> </a:t>
            </a:r>
            <a:br>
              <a:rPr lang="en-US" sz="4400" dirty="0"/>
            </a:br>
            <a:r>
              <a:rPr lang="en-US" sz="4400" dirty="0"/>
              <a:t>Yeh et al. (3)</a:t>
            </a:r>
          </a:p>
        </p:txBody>
      </p:sp>
    </p:spTree>
    <p:extLst>
      <p:ext uri="{BB962C8B-B14F-4D97-AF65-F5344CB8AC3E}">
        <p14:creationId xmlns:p14="http://schemas.microsoft.com/office/powerpoint/2010/main" val="134349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Screenshot aus Herr der Ringe &quot;Die Gefährten&quot;: Boromir in der Beratungsszene mit Elrond.&#10;Beschriftung: One does not simply research random stuff (&quot;Man beforscht nicht einfach zufälligen Kram&quot;).">
            <a:extLst>
              <a:ext uri="{FF2B5EF4-FFF2-40B4-BE49-F238E27FC236}">
                <a16:creationId xmlns:a16="http://schemas.microsoft.com/office/drawing/2014/main" id="{8E4F227B-6D08-FA6A-260A-EDFF35E0705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b="4273"/>
          <a:stretch>
            <a:fillRect/>
          </a:stretch>
        </p:blipFill>
        <p:spPr>
          <a:xfrm>
            <a:off x="20" y="1282"/>
            <a:ext cx="12191980" cy="6856718"/>
          </a:xfrm>
          <a:prstGeom prst="rect">
            <a:avLst/>
          </a:prstGeom>
          <a:noFill/>
        </p:spPr>
      </p:pic>
    </p:spTree>
    <p:extLst>
      <p:ext uri="{BB962C8B-B14F-4D97-AF65-F5344CB8AC3E}">
        <p14:creationId xmlns:p14="http://schemas.microsoft.com/office/powerpoint/2010/main" val="40433909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A525E-39B3-7124-1A18-48AA31DB16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79D57-5DFB-FB08-68DD-02DCD682F0EB}"/>
              </a:ext>
            </a:extLst>
          </p:cNvPr>
          <p:cNvSpPr>
            <a:spLocks noGrp="1"/>
          </p:cNvSpPr>
          <p:nvPr>
            <p:ph type="title"/>
          </p:nvPr>
        </p:nvSpPr>
        <p:spPr>
          <a:xfrm>
            <a:off x="893064" y="72518"/>
            <a:ext cx="8297380" cy="1326514"/>
          </a:xfrm>
        </p:spPr>
        <p:txBody>
          <a:bodyPr>
            <a:normAutofit/>
          </a:bodyPr>
          <a:lstStyle/>
          <a:p>
            <a:r>
              <a:rPr lang="en-US" sz="4400" dirty="0" err="1"/>
              <a:t>Ergebnis</a:t>
            </a:r>
            <a:r>
              <a:rPr lang="en-US" sz="4400" dirty="0"/>
              <a:t> Yeh et al.</a:t>
            </a:r>
          </a:p>
        </p:txBody>
      </p:sp>
      <p:sp>
        <p:nvSpPr>
          <p:cNvPr id="7" name="Text Placeholder 6">
            <a:extLst>
              <a:ext uri="{FF2B5EF4-FFF2-40B4-BE49-F238E27FC236}">
                <a16:creationId xmlns:a16="http://schemas.microsoft.com/office/drawing/2014/main" id="{623B96AD-B635-3411-3E49-B5A3BD913078}"/>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 Forschungsfrage</a:t>
            </a:r>
          </a:p>
          <a:p>
            <a:pPr marL="0" indent="0">
              <a:lnSpc>
                <a:spcPct val="100000"/>
              </a:lnSpc>
              <a:buNone/>
            </a:pPr>
            <a:r>
              <a:rPr lang="de-DE" sz="2800" dirty="0"/>
              <a:t>👍 Methode</a:t>
            </a:r>
          </a:p>
          <a:p>
            <a:pPr marL="0" indent="0">
              <a:lnSpc>
                <a:spcPct val="100000"/>
              </a:lnSpc>
              <a:buNone/>
            </a:pPr>
            <a:r>
              <a:rPr lang="de-DE" sz="2800" dirty="0"/>
              <a:t>👍 Durchführung</a:t>
            </a:r>
          </a:p>
          <a:p>
            <a:pPr marL="0" indent="0">
              <a:lnSpc>
                <a:spcPct val="100000"/>
              </a:lnSpc>
              <a:buNone/>
            </a:pPr>
            <a:r>
              <a:rPr lang="de-DE" sz="2800" dirty="0"/>
              <a:t>👍 Analyse</a:t>
            </a:r>
          </a:p>
          <a:p>
            <a:pPr marL="0" indent="0">
              <a:lnSpc>
                <a:spcPct val="100000"/>
              </a:lnSpc>
              <a:buNone/>
            </a:pPr>
            <a:r>
              <a:rPr lang="de-DE" sz="2800" dirty="0"/>
              <a:t>👍 Publikation</a:t>
            </a:r>
          </a:p>
          <a:p>
            <a:pPr marL="0" indent="0">
              <a:lnSpc>
                <a:spcPct val="100000"/>
              </a:lnSpc>
              <a:buNone/>
            </a:pPr>
            <a:endParaRPr lang="de-DE" sz="2800" dirty="0"/>
          </a:p>
          <a:p>
            <a:pPr>
              <a:lnSpc>
                <a:spcPct val="100000"/>
              </a:lnSpc>
            </a:pPr>
            <a:endParaRPr lang="de-DE" sz="2800" dirty="0"/>
          </a:p>
          <a:p>
            <a:pPr>
              <a:lnSpc>
                <a:spcPct val="100000"/>
              </a:lnSpc>
            </a:pPr>
            <a:endParaRPr lang="de-DE" sz="2800" dirty="0"/>
          </a:p>
        </p:txBody>
      </p:sp>
    </p:spTree>
    <p:extLst>
      <p:ext uri="{BB962C8B-B14F-4D97-AF65-F5344CB8AC3E}">
        <p14:creationId xmlns:p14="http://schemas.microsoft.com/office/powerpoint/2010/main" val="2299409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5768E-D4E5-0542-102F-B1ED414C9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31D6C-A620-87B7-C563-4AFA6713DBCD}"/>
              </a:ext>
            </a:extLst>
          </p:cNvPr>
          <p:cNvSpPr>
            <a:spLocks noGrp="1"/>
          </p:cNvSpPr>
          <p:nvPr>
            <p:ph type="title"/>
          </p:nvPr>
        </p:nvSpPr>
        <p:spPr>
          <a:xfrm>
            <a:off x="865631" y="746126"/>
            <a:ext cx="8297380" cy="1326514"/>
          </a:xfrm>
        </p:spPr>
        <p:txBody>
          <a:bodyPr>
            <a:normAutofit fontScale="90000"/>
          </a:bodyPr>
          <a:lstStyle/>
          <a:p>
            <a:r>
              <a:rPr lang="en-US" sz="4400" dirty="0" err="1"/>
              <a:t>Zusammenfassung</a:t>
            </a:r>
            <a:r>
              <a:rPr lang="en-US" sz="4400" dirty="0"/>
              <a:t>:</a:t>
            </a:r>
            <a:br>
              <a:rPr lang="en-US" sz="4400" dirty="0"/>
            </a:br>
            <a:r>
              <a:rPr lang="en-US" sz="4400" dirty="0"/>
              <a:t>Wie </a:t>
            </a:r>
            <a:r>
              <a:rPr lang="en-US" sz="4400" dirty="0" err="1"/>
              <a:t>funktioniert</a:t>
            </a:r>
            <a:r>
              <a:rPr lang="en-US" sz="4400" dirty="0"/>
              <a:t> </a:t>
            </a:r>
            <a:r>
              <a:rPr lang="en-US" sz="4400" dirty="0" err="1"/>
              <a:t>denn</a:t>
            </a:r>
            <a:r>
              <a:rPr lang="en-US" sz="4400" dirty="0"/>
              <a:t> </a:t>
            </a:r>
            <a:r>
              <a:rPr lang="en-US" sz="4400" dirty="0" err="1"/>
              <a:t>jetzt</a:t>
            </a:r>
            <a:r>
              <a:rPr lang="en-US" sz="4400" dirty="0"/>
              <a:t> Wissenschaft? </a:t>
            </a:r>
          </a:p>
        </p:txBody>
      </p:sp>
      <p:sp>
        <p:nvSpPr>
          <p:cNvPr id="7" name="Text Placeholder 6">
            <a:extLst>
              <a:ext uri="{FF2B5EF4-FFF2-40B4-BE49-F238E27FC236}">
                <a16:creationId xmlns:a16="http://schemas.microsoft.com/office/drawing/2014/main" id="{F5904497-B377-A620-4764-D70BB192CE75}"/>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Es kommt drauf an.</a:t>
            </a:r>
          </a:p>
          <a:p>
            <a:pPr>
              <a:lnSpc>
                <a:spcPct val="100000"/>
              </a:lnSpc>
            </a:pPr>
            <a:endParaRPr lang="de-DE" sz="2800" dirty="0"/>
          </a:p>
        </p:txBody>
      </p:sp>
    </p:spTree>
    <p:extLst>
      <p:ext uri="{BB962C8B-B14F-4D97-AF65-F5344CB8AC3E}">
        <p14:creationId xmlns:p14="http://schemas.microsoft.com/office/powerpoint/2010/main" val="1165950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3FE4C-87BC-B48C-4939-4297BF8584B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D3938AA-6A3A-ED2F-96A4-763AB61A08E7}"/>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Es kommt drauf an.</a:t>
            </a:r>
          </a:p>
          <a:p>
            <a:pPr marL="0" indent="0">
              <a:lnSpc>
                <a:spcPct val="100000"/>
              </a:lnSpc>
              <a:buNone/>
            </a:pPr>
            <a:endParaRPr lang="de-DE" sz="2800" dirty="0"/>
          </a:p>
          <a:p>
            <a:pPr marL="0" indent="0">
              <a:lnSpc>
                <a:spcPct val="100000"/>
              </a:lnSpc>
              <a:buNone/>
            </a:pPr>
            <a:r>
              <a:rPr lang="de-DE" sz="2800" dirty="0"/>
              <a:t>Auf:</a:t>
            </a:r>
          </a:p>
          <a:p>
            <a:pPr>
              <a:lnSpc>
                <a:spcPct val="100000"/>
              </a:lnSpc>
            </a:pPr>
            <a:r>
              <a:rPr lang="de-DE" sz="2800" dirty="0"/>
              <a:t>Dokumentation.</a:t>
            </a:r>
          </a:p>
          <a:p>
            <a:pPr>
              <a:lnSpc>
                <a:spcPct val="100000"/>
              </a:lnSpc>
            </a:pPr>
            <a:endParaRPr lang="de-DE" sz="2800" dirty="0"/>
          </a:p>
          <a:p>
            <a:pPr>
              <a:lnSpc>
                <a:spcPct val="100000"/>
              </a:lnSpc>
            </a:pPr>
            <a:endParaRPr lang="de-DE" sz="2800" dirty="0"/>
          </a:p>
        </p:txBody>
      </p:sp>
      <p:sp>
        <p:nvSpPr>
          <p:cNvPr id="2" name="Title 1">
            <a:extLst>
              <a:ext uri="{FF2B5EF4-FFF2-40B4-BE49-F238E27FC236}">
                <a16:creationId xmlns:a16="http://schemas.microsoft.com/office/drawing/2014/main" id="{856D36BE-316E-D513-10A8-F03D91F8E066}"/>
              </a:ext>
            </a:extLst>
          </p:cNvPr>
          <p:cNvSpPr>
            <a:spLocks noGrp="1"/>
          </p:cNvSpPr>
          <p:nvPr>
            <p:ph type="title"/>
          </p:nvPr>
        </p:nvSpPr>
        <p:spPr>
          <a:xfrm>
            <a:off x="865631" y="746126"/>
            <a:ext cx="8297380" cy="1326514"/>
          </a:xfrm>
        </p:spPr>
        <p:txBody>
          <a:bodyPr>
            <a:normAutofit fontScale="90000"/>
          </a:bodyPr>
          <a:lstStyle/>
          <a:p>
            <a:r>
              <a:rPr lang="en-US" sz="4400" dirty="0" err="1"/>
              <a:t>Zusammenfassung</a:t>
            </a:r>
            <a:r>
              <a:rPr lang="en-US" sz="4400" dirty="0"/>
              <a:t>:</a:t>
            </a:r>
            <a:br>
              <a:rPr lang="en-US" sz="4400" dirty="0"/>
            </a:br>
            <a:r>
              <a:rPr lang="en-US" sz="4400" dirty="0"/>
              <a:t>Wie </a:t>
            </a:r>
            <a:r>
              <a:rPr lang="en-US" sz="4400" dirty="0" err="1"/>
              <a:t>funktioniert</a:t>
            </a:r>
            <a:r>
              <a:rPr lang="en-US" sz="4400" dirty="0"/>
              <a:t> </a:t>
            </a:r>
            <a:r>
              <a:rPr lang="en-US" sz="4400" dirty="0" err="1"/>
              <a:t>denn</a:t>
            </a:r>
            <a:r>
              <a:rPr lang="en-US" sz="4400" dirty="0"/>
              <a:t> </a:t>
            </a:r>
            <a:r>
              <a:rPr lang="en-US" sz="4400" dirty="0" err="1"/>
              <a:t>jetzt</a:t>
            </a:r>
            <a:r>
              <a:rPr lang="en-US" sz="4400" dirty="0"/>
              <a:t> Wissenschaft? </a:t>
            </a:r>
          </a:p>
        </p:txBody>
      </p:sp>
    </p:spTree>
    <p:extLst>
      <p:ext uri="{BB962C8B-B14F-4D97-AF65-F5344CB8AC3E}">
        <p14:creationId xmlns:p14="http://schemas.microsoft.com/office/powerpoint/2010/main" val="2060763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EB93B-19D5-CEE7-79CC-65FBFA703A8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36E08CE-41E8-8898-1B33-CA65B47A4226}"/>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Es kommt drauf an.</a:t>
            </a:r>
          </a:p>
          <a:p>
            <a:pPr marL="0" indent="0">
              <a:lnSpc>
                <a:spcPct val="100000"/>
              </a:lnSpc>
              <a:buNone/>
            </a:pPr>
            <a:endParaRPr lang="de-DE" sz="2800" dirty="0"/>
          </a:p>
          <a:p>
            <a:pPr marL="0" indent="0">
              <a:lnSpc>
                <a:spcPct val="100000"/>
              </a:lnSpc>
              <a:buNone/>
            </a:pPr>
            <a:r>
              <a:rPr lang="de-DE" sz="2800" dirty="0"/>
              <a:t>Auf:</a:t>
            </a:r>
          </a:p>
          <a:p>
            <a:pPr>
              <a:lnSpc>
                <a:spcPct val="100000"/>
              </a:lnSpc>
            </a:pPr>
            <a:r>
              <a:rPr lang="de-DE" sz="2800" dirty="0"/>
              <a:t>Dokumentation.</a:t>
            </a:r>
          </a:p>
          <a:p>
            <a:pPr>
              <a:lnSpc>
                <a:spcPct val="100000"/>
              </a:lnSpc>
            </a:pPr>
            <a:r>
              <a:rPr lang="de-DE" sz="2800" dirty="0"/>
              <a:t>Dokumentation!</a:t>
            </a:r>
          </a:p>
          <a:p>
            <a:pPr>
              <a:lnSpc>
                <a:spcPct val="100000"/>
              </a:lnSpc>
            </a:pPr>
            <a:endParaRPr lang="de-DE" sz="2800" dirty="0"/>
          </a:p>
          <a:p>
            <a:pPr>
              <a:lnSpc>
                <a:spcPct val="100000"/>
              </a:lnSpc>
            </a:pPr>
            <a:endParaRPr lang="de-DE" sz="2800" dirty="0"/>
          </a:p>
        </p:txBody>
      </p:sp>
      <p:sp>
        <p:nvSpPr>
          <p:cNvPr id="2" name="Title 1">
            <a:extLst>
              <a:ext uri="{FF2B5EF4-FFF2-40B4-BE49-F238E27FC236}">
                <a16:creationId xmlns:a16="http://schemas.microsoft.com/office/drawing/2014/main" id="{5E24021C-1DA9-AD56-54F7-4B2BB0D89898}"/>
              </a:ext>
            </a:extLst>
          </p:cNvPr>
          <p:cNvSpPr>
            <a:spLocks noGrp="1"/>
          </p:cNvSpPr>
          <p:nvPr>
            <p:ph type="title"/>
          </p:nvPr>
        </p:nvSpPr>
        <p:spPr>
          <a:xfrm>
            <a:off x="865631" y="746126"/>
            <a:ext cx="8297380" cy="1326514"/>
          </a:xfrm>
        </p:spPr>
        <p:txBody>
          <a:bodyPr>
            <a:normAutofit fontScale="90000"/>
          </a:bodyPr>
          <a:lstStyle/>
          <a:p>
            <a:r>
              <a:rPr lang="en-US" sz="4400" dirty="0" err="1"/>
              <a:t>Zusammenfassung</a:t>
            </a:r>
            <a:r>
              <a:rPr lang="en-US" sz="4400" dirty="0"/>
              <a:t>:</a:t>
            </a:r>
            <a:br>
              <a:rPr lang="en-US" sz="4400" dirty="0"/>
            </a:br>
            <a:r>
              <a:rPr lang="en-US" sz="4400" dirty="0"/>
              <a:t>Wie </a:t>
            </a:r>
            <a:r>
              <a:rPr lang="en-US" sz="4400" dirty="0" err="1"/>
              <a:t>funktioniert</a:t>
            </a:r>
            <a:r>
              <a:rPr lang="en-US" sz="4400" dirty="0"/>
              <a:t> </a:t>
            </a:r>
            <a:r>
              <a:rPr lang="en-US" sz="4400" dirty="0" err="1"/>
              <a:t>denn</a:t>
            </a:r>
            <a:r>
              <a:rPr lang="en-US" sz="4400" dirty="0"/>
              <a:t> </a:t>
            </a:r>
            <a:r>
              <a:rPr lang="en-US" sz="4400" dirty="0" err="1"/>
              <a:t>jetzt</a:t>
            </a:r>
            <a:r>
              <a:rPr lang="en-US" sz="4400" dirty="0"/>
              <a:t> Wissenschaft? </a:t>
            </a:r>
          </a:p>
        </p:txBody>
      </p:sp>
    </p:spTree>
    <p:extLst>
      <p:ext uri="{BB962C8B-B14F-4D97-AF65-F5344CB8AC3E}">
        <p14:creationId xmlns:p14="http://schemas.microsoft.com/office/powerpoint/2010/main" val="11416511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B3249-9B4F-1E19-EC78-02C2C939009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4E0B7F2-D04B-501E-4B12-7BAFAB56D92E}"/>
              </a:ext>
            </a:extLst>
          </p:cNvPr>
          <p:cNvSpPr>
            <a:spLocks noGrp="1"/>
          </p:cNvSpPr>
          <p:nvPr>
            <p:ph type="body" sz="quarter" idx="13"/>
          </p:nvPr>
        </p:nvSpPr>
        <p:spPr>
          <a:xfrm>
            <a:off x="865631" y="2072640"/>
            <a:ext cx="8324089" cy="4173982"/>
          </a:xfrm>
        </p:spPr>
        <p:txBody>
          <a:bodyPr>
            <a:normAutofit/>
          </a:bodyPr>
          <a:lstStyle/>
          <a:p>
            <a:pPr marL="0" indent="0">
              <a:lnSpc>
                <a:spcPct val="100000"/>
              </a:lnSpc>
              <a:buNone/>
            </a:pPr>
            <a:r>
              <a:rPr lang="de-DE" sz="2800" dirty="0"/>
              <a:t>Es kommt drauf an.</a:t>
            </a:r>
          </a:p>
          <a:p>
            <a:pPr marL="0" indent="0">
              <a:lnSpc>
                <a:spcPct val="100000"/>
              </a:lnSpc>
              <a:buNone/>
            </a:pPr>
            <a:endParaRPr lang="de-DE" sz="2800" dirty="0"/>
          </a:p>
          <a:p>
            <a:pPr marL="0" indent="0">
              <a:lnSpc>
                <a:spcPct val="100000"/>
              </a:lnSpc>
              <a:buNone/>
            </a:pPr>
            <a:r>
              <a:rPr lang="de-DE" sz="2800" dirty="0"/>
              <a:t>Auf:</a:t>
            </a:r>
          </a:p>
          <a:p>
            <a:pPr>
              <a:lnSpc>
                <a:spcPct val="100000"/>
              </a:lnSpc>
            </a:pPr>
            <a:r>
              <a:rPr lang="de-DE" sz="2800" dirty="0"/>
              <a:t>Dokumentation.</a:t>
            </a:r>
          </a:p>
          <a:p>
            <a:pPr>
              <a:lnSpc>
                <a:spcPct val="100000"/>
              </a:lnSpc>
            </a:pPr>
            <a:r>
              <a:rPr lang="de-DE" sz="2800" dirty="0"/>
              <a:t>Dokumentation!</a:t>
            </a:r>
          </a:p>
          <a:p>
            <a:pPr>
              <a:lnSpc>
                <a:spcPct val="100000"/>
              </a:lnSpc>
            </a:pPr>
            <a:r>
              <a:rPr lang="de-DE" sz="2800" dirty="0"/>
              <a:t>Dokumentation!!</a:t>
            </a:r>
          </a:p>
          <a:p>
            <a:pPr>
              <a:lnSpc>
                <a:spcPct val="100000"/>
              </a:lnSpc>
            </a:pPr>
            <a:endParaRPr lang="de-DE" sz="2800" dirty="0"/>
          </a:p>
          <a:p>
            <a:pPr>
              <a:lnSpc>
                <a:spcPct val="100000"/>
              </a:lnSpc>
            </a:pPr>
            <a:endParaRPr lang="de-DE" sz="2800" dirty="0"/>
          </a:p>
          <a:p>
            <a:pPr>
              <a:lnSpc>
                <a:spcPct val="100000"/>
              </a:lnSpc>
            </a:pPr>
            <a:endParaRPr lang="de-DE" sz="2800" dirty="0"/>
          </a:p>
        </p:txBody>
      </p:sp>
      <p:sp>
        <p:nvSpPr>
          <p:cNvPr id="2" name="Title 1">
            <a:extLst>
              <a:ext uri="{FF2B5EF4-FFF2-40B4-BE49-F238E27FC236}">
                <a16:creationId xmlns:a16="http://schemas.microsoft.com/office/drawing/2014/main" id="{83626BF4-0F66-2720-ECF7-4EA4198006C0}"/>
              </a:ext>
            </a:extLst>
          </p:cNvPr>
          <p:cNvSpPr>
            <a:spLocks noGrp="1"/>
          </p:cNvSpPr>
          <p:nvPr>
            <p:ph type="title"/>
          </p:nvPr>
        </p:nvSpPr>
        <p:spPr>
          <a:xfrm>
            <a:off x="865631" y="746126"/>
            <a:ext cx="8297380" cy="1326514"/>
          </a:xfrm>
        </p:spPr>
        <p:txBody>
          <a:bodyPr>
            <a:normAutofit fontScale="90000"/>
          </a:bodyPr>
          <a:lstStyle/>
          <a:p>
            <a:r>
              <a:rPr lang="en-US" sz="4400" dirty="0" err="1"/>
              <a:t>Zusammenfassung</a:t>
            </a:r>
            <a:r>
              <a:rPr lang="en-US" sz="4400" dirty="0"/>
              <a:t>:</a:t>
            </a:r>
            <a:br>
              <a:rPr lang="en-US" sz="4400" dirty="0"/>
            </a:br>
            <a:r>
              <a:rPr lang="en-US" sz="4400" dirty="0"/>
              <a:t>Wie </a:t>
            </a:r>
            <a:r>
              <a:rPr lang="en-US" sz="4400" dirty="0" err="1"/>
              <a:t>funktioniert</a:t>
            </a:r>
            <a:r>
              <a:rPr lang="en-US" sz="4400" dirty="0"/>
              <a:t> </a:t>
            </a:r>
            <a:r>
              <a:rPr lang="en-US" sz="4400" dirty="0" err="1"/>
              <a:t>denn</a:t>
            </a:r>
            <a:r>
              <a:rPr lang="en-US" sz="4400" dirty="0"/>
              <a:t> </a:t>
            </a:r>
            <a:r>
              <a:rPr lang="en-US" sz="4400" dirty="0" err="1"/>
              <a:t>jetzt</a:t>
            </a:r>
            <a:r>
              <a:rPr lang="en-US" sz="4400" dirty="0"/>
              <a:t> Wissenschaft? </a:t>
            </a:r>
          </a:p>
        </p:txBody>
      </p:sp>
    </p:spTree>
    <p:extLst>
      <p:ext uri="{BB962C8B-B14F-4D97-AF65-F5344CB8AC3E}">
        <p14:creationId xmlns:p14="http://schemas.microsoft.com/office/powerpoint/2010/main" val="26909592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3311-73DD-5B9E-B40C-AC168C957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E978F-06D3-BF78-4336-45CCC816F9D6}"/>
              </a:ext>
            </a:extLst>
          </p:cNvPr>
          <p:cNvSpPr>
            <a:spLocks noGrp="1"/>
          </p:cNvSpPr>
          <p:nvPr>
            <p:ph type="title"/>
          </p:nvPr>
        </p:nvSpPr>
        <p:spPr>
          <a:xfrm>
            <a:off x="893064" y="72518"/>
            <a:ext cx="8297380" cy="1326514"/>
          </a:xfrm>
        </p:spPr>
        <p:txBody>
          <a:bodyPr>
            <a:normAutofit/>
          </a:bodyPr>
          <a:lstStyle/>
          <a:p>
            <a:r>
              <a:rPr lang="de-DE" sz="4400" dirty="0"/>
              <a:t>Noch Fragen?</a:t>
            </a:r>
            <a:endParaRPr lang="en-US" sz="4400" dirty="0"/>
          </a:p>
        </p:txBody>
      </p:sp>
      <p:sp>
        <p:nvSpPr>
          <p:cNvPr id="7" name="Text Placeholder 6">
            <a:extLst>
              <a:ext uri="{FF2B5EF4-FFF2-40B4-BE49-F238E27FC236}">
                <a16:creationId xmlns:a16="http://schemas.microsoft.com/office/drawing/2014/main" id="{384C2C72-F479-209C-D6FB-04E7E4C76046}"/>
              </a:ext>
            </a:extLst>
          </p:cNvPr>
          <p:cNvSpPr>
            <a:spLocks noGrp="1"/>
          </p:cNvSpPr>
          <p:nvPr>
            <p:ph type="body" sz="quarter" idx="13"/>
          </p:nvPr>
        </p:nvSpPr>
        <p:spPr>
          <a:xfrm>
            <a:off x="865631" y="2072640"/>
            <a:ext cx="9017957" cy="3904090"/>
          </a:xfrm>
        </p:spPr>
        <p:txBody>
          <a:bodyPr>
            <a:normAutofit/>
          </a:bodyPr>
          <a:lstStyle/>
          <a:p>
            <a:pPr marL="0" indent="0">
              <a:buNone/>
            </a:pPr>
            <a:r>
              <a:rPr lang="de-DE" sz="2400" dirty="0"/>
              <a:t>@pascoda@chaos.social</a:t>
            </a:r>
          </a:p>
          <a:p>
            <a:pPr marL="0" indent="0">
              <a:buNone/>
            </a:pPr>
            <a:r>
              <a:rPr lang="de-DE" sz="2400" dirty="0"/>
              <a:t>    pascoda@posteo.net</a:t>
            </a:r>
          </a:p>
          <a:p>
            <a:pPr marL="0" indent="0">
              <a:buNone/>
            </a:pPr>
            <a:endParaRPr lang="de-DE" sz="2400" dirty="0"/>
          </a:p>
          <a:p>
            <a:pPr marL="0" indent="0">
              <a:buNone/>
            </a:pPr>
            <a:r>
              <a:rPr lang="de-DE" sz="2400" dirty="0">
                <a:hlinkClick r:id="rId3"/>
              </a:rPr>
              <a:t>https://pascoda.fairydust.space</a:t>
            </a:r>
            <a:endParaRPr lang="de-DE" sz="2400" dirty="0"/>
          </a:p>
          <a:p>
            <a:pPr marL="0" indent="0">
              <a:buNone/>
            </a:pPr>
            <a:endParaRPr lang="de-DE" sz="2400" dirty="0"/>
          </a:p>
          <a:p>
            <a:pPr marL="0" indent="0">
              <a:buNone/>
            </a:pPr>
            <a:endParaRPr lang="de-DE" sz="2400" dirty="0"/>
          </a:p>
          <a:p>
            <a:pPr marL="0" indent="0">
              <a:buNone/>
            </a:pPr>
            <a:r>
              <a:rPr lang="de-DE" sz="2400" dirty="0"/>
              <a:t>Slides hier:</a:t>
            </a:r>
          </a:p>
          <a:p>
            <a:pPr marL="0" indent="0">
              <a:buNone/>
            </a:pPr>
            <a:r>
              <a:rPr lang="en-US" sz="2000" dirty="0">
                <a:hlinkClick r:id="rId4"/>
              </a:rPr>
              <a:t>https://pascoda.fairydust.space/2025/06/de-wie-geht-eigentlich-wissenschaft/</a:t>
            </a:r>
            <a:r>
              <a:rPr lang="en-US" sz="2000" dirty="0"/>
              <a:t> </a:t>
            </a:r>
            <a:endParaRPr lang="en-US" dirty="0"/>
          </a:p>
        </p:txBody>
      </p:sp>
    </p:spTree>
    <p:extLst>
      <p:ext uri="{BB962C8B-B14F-4D97-AF65-F5344CB8AC3E}">
        <p14:creationId xmlns:p14="http://schemas.microsoft.com/office/powerpoint/2010/main" val="75826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6970-6760-180E-3E84-983DC95BFCCA}"/>
              </a:ext>
            </a:extLst>
          </p:cNvPr>
          <p:cNvSpPr>
            <a:spLocks noGrp="1"/>
          </p:cNvSpPr>
          <p:nvPr>
            <p:ph type="title"/>
          </p:nvPr>
        </p:nvSpPr>
        <p:spPr/>
        <p:txBody>
          <a:bodyPr/>
          <a:lstStyle/>
          <a:p>
            <a:r>
              <a:rPr lang="de-DE" dirty="0"/>
              <a:t>Referenzen</a:t>
            </a:r>
            <a:endParaRPr lang="en-US" dirty="0"/>
          </a:p>
        </p:txBody>
      </p:sp>
      <p:sp>
        <p:nvSpPr>
          <p:cNvPr id="3" name="Text Placeholder 2">
            <a:extLst>
              <a:ext uri="{FF2B5EF4-FFF2-40B4-BE49-F238E27FC236}">
                <a16:creationId xmlns:a16="http://schemas.microsoft.com/office/drawing/2014/main" id="{1886AC41-EE27-3598-D5A8-69FF554C5236}"/>
              </a:ext>
            </a:extLst>
          </p:cNvPr>
          <p:cNvSpPr>
            <a:spLocks noGrp="1"/>
          </p:cNvSpPr>
          <p:nvPr>
            <p:ph type="body" sz="quarter" idx="13"/>
          </p:nvPr>
        </p:nvSpPr>
        <p:spPr>
          <a:xfrm>
            <a:off x="865631" y="1553378"/>
            <a:ext cx="8324089" cy="4012270"/>
          </a:xfrm>
        </p:spPr>
        <p:txBody>
          <a:bodyPr>
            <a:noAutofit/>
          </a:bodyPr>
          <a:lstStyle/>
          <a:p>
            <a:pPr marL="0" indent="0">
              <a:buNone/>
            </a:pPr>
            <a:r>
              <a:rPr lang="en-US" sz="2400" dirty="0" err="1">
                <a:effectLst/>
                <a:latin typeface="Calibri" panose="020F0502020204030204" pitchFamily="34" charset="0"/>
                <a:ea typeface="Times New Roman" panose="02020603050405020304" pitchFamily="18" charset="0"/>
                <a:cs typeface="Arial" panose="020B0604020202020204" pitchFamily="34" charset="0"/>
              </a:rPr>
              <a:t>Volksverpetzer</a:t>
            </a:r>
            <a:r>
              <a:rPr lang="en-US" sz="2400" dirty="0">
                <a:effectLst/>
                <a:latin typeface="Calibri" panose="020F0502020204030204" pitchFamily="34" charset="0"/>
                <a:ea typeface="Times New Roman" panose="02020603050405020304" pitchFamily="18" charset="0"/>
                <a:cs typeface="Arial" panose="020B0604020202020204" pitchFamily="34" charset="0"/>
              </a:rPr>
              <a:t>, 2025: </a:t>
            </a:r>
            <a:r>
              <a:rPr lang="en-US" sz="2400" i="1" dirty="0">
                <a:effectLst/>
                <a:latin typeface="Calibri" panose="020F0502020204030204" pitchFamily="34" charset="0"/>
                <a:ea typeface="Times New Roman" panose="02020603050405020304" pitchFamily="18" charset="0"/>
                <a:cs typeface="Arial" panose="020B0604020202020204" pitchFamily="34" charset="0"/>
              </a:rPr>
              <a:t>Dobrindt </a:t>
            </a:r>
            <a:r>
              <a:rPr lang="en-US" sz="2400" i="1" dirty="0" err="1">
                <a:effectLst/>
                <a:latin typeface="Calibri" panose="020F0502020204030204" pitchFamily="34" charset="0"/>
                <a:ea typeface="Times New Roman" panose="02020603050405020304" pitchFamily="18" charset="0"/>
                <a:cs typeface="Arial" panose="020B0604020202020204" pitchFamily="34" charset="0"/>
              </a:rPr>
              <a:t>manipuliert</a:t>
            </a:r>
            <a:r>
              <a:rPr lang="en-US" sz="2400" i="1" dirty="0">
                <a:effectLst/>
                <a:latin typeface="Calibri" panose="020F0502020204030204" pitchFamily="34" charset="0"/>
                <a:ea typeface="Times New Roman" panose="02020603050405020304" pitchFamily="18" charset="0"/>
                <a:cs typeface="Arial" panose="020B0604020202020204" pitchFamily="34" charset="0"/>
              </a:rPr>
              <a:t> </a:t>
            </a:r>
            <a:r>
              <a:rPr lang="en-US" sz="2400" i="1" dirty="0" err="1">
                <a:effectLst/>
                <a:latin typeface="Calibri" panose="020F0502020204030204" pitchFamily="34" charset="0"/>
                <a:ea typeface="Times New Roman" panose="02020603050405020304" pitchFamily="18" charset="0"/>
                <a:cs typeface="Arial" panose="020B0604020202020204" pitchFamily="34" charset="0"/>
              </a:rPr>
              <a:t>bei</a:t>
            </a:r>
            <a:r>
              <a:rPr lang="en-US" sz="2400" i="1" dirty="0">
                <a:effectLst/>
                <a:latin typeface="Calibri" panose="020F0502020204030204" pitchFamily="34" charset="0"/>
                <a:ea typeface="Times New Roman" panose="02020603050405020304" pitchFamily="18" charset="0"/>
                <a:cs typeface="Arial" panose="020B0604020202020204" pitchFamily="34" charset="0"/>
              </a:rPr>
              <a:t> der </a:t>
            </a:r>
            <a:r>
              <a:rPr lang="en-US" sz="2400" i="1" dirty="0" err="1">
                <a:effectLst/>
                <a:latin typeface="Calibri" panose="020F0502020204030204" pitchFamily="34" charset="0"/>
                <a:ea typeface="Times New Roman" panose="02020603050405020304" pitchFamily="18" charset="0"/>
                <a:cs typeface="Arial" panose="020B0604020202020204" pitchFamily="34" charset="0"/>
              </a:rPr>
              <a:t>Vorstellung</a:t>
            </a:r>
            <a:r>
              <a:rPr lang="en-US" sz="2400" i="1" dirty="0">
                <a:effectLst/>
                <a:latin typeface="Calibri" panose="020F0502020204030204" pitchFamily="34" charset="0"/>
                <a:ea typeface="Times New Roman" panose="02020603050405020304" pitchFamily="18" charset="0"/>
                <a:cs typeface="Arial" panose="020B0604020202020204" pitchFamily="34" charset="0"/>
              </a:rPr>
              <a:t> des </a:t>
            </a:r>
            <a:r>
              <a:rPr lang="en-US" sz="2400" i="1" dirty="0" err="1">
                <a:effectLst/>
                <a:latin typeface="Calibri" panose="020F0502020204030204" pitchFamily="34" charset="0"/>
                <a:ea typeface="Times New Roman" panose="02020603050405020304" pitchFamily="18" charset="0"/>
                <a:cs typeface="Arial" panose="020B0604020202020204" pitchFamily="34" charset="0"/>
              </a:rPr>
              <a:t>Verfassungsschutz-Berichtes</a:t>
            </a:r>
            <a:r>
              <a:rPr lang="en-US" sz="2400" i="1" dirty="0">
                <a:effectLst/>
                <a:latin typeface="Calibri" panose="020F0502020204030204" pitchFamily="34" charset="0"/>
                <a:ea typeface="Times New Roman" panose="02020603050405020304" pitchFamily="18" charset="0"/>
                <a:cs typeface="Arial" panose="020B0604020202020204" pitchFamily="34" charset="0"/>
              </a:rPr>
              <a:t>, </a:t>
            </a:r>
            <a:r>
              <a:rPr lang="en-US" sz="2400" u="sng" dirty="0">
                <a:solidFill>
                  <a:srgbClr val="0563C1"/>
                </a:solidFill>
                <a:effectLst/>
                <a:latin typeface="Calibri" panose="020F0502020204030204" pitchFamily="34" charset="0"/>
                <a:ea typeface="Times New Roman" panose="02020603050405020304" pitchFamily="18" charset="0"/>
                <a:cs typeface="Arial" panose="020B0604020202020204" pitchFamily="34" charset="0"/>
                <a:hlinkClick r:id="rId2"/>
              </a:rPr>
              <a:t>https://www.volksverpetzer.de/faktencheck/dobrindt-verfassungsschutz-berichte/</a:t>
            </a:r>
            <a:r>
              <a:rPr lang="en-US" sz="2400" dirty="0">
                <a:effectLst/>
                <a:latin typeface="Calibri" panose="020F0502020204030204" pitchFamily="34" charset="0"/>
                <a:ea typeface="Times New Roman" panose="02020603050405020304" pitchFamily="18" charset="0"/>
                <a:cs typeface="Arial" panose="020B0604020202020204" pitchFamily="34" charset="0"/>
              </a:rPr>
              <a:t> </a:t>
            </a:r>
          </a:p>
          <a:p>
            <a:pPr marL="0" indent="0">
              <a:buNone/>
            </a:pPr>
            <a:r>
              <a:rPr lang="en-US" sz="2400" dirty="0">
                <a:effectLst/>
                <a:latin typeface="Calibri" panose="020F0502020204030204" pitchFamily="34" charset="0"/>
                <a:ea typeface="Times New Roman" panose="02020603050405020304" pitchFamily="18" charset="0"/>
                <a:cs typeface="Arial" panose="020B0604020202020204" pitchFamily="34" charset="0"/>
              </a:rPr>
              <a:t>Wakefield et al, 1998: </a:t>
            </a:r>
            <a:r>
              <a:rPr lang="en-US" sz="2400" i="1" dirty="0">
                <a:effectLst/>
                <a:latin typeface="Calibri" panose="020F0502020204030204" pitchFamily="34" charset="0"/>
                <a:ea typeface="Times New Roman" panose="02020603050405020304" pitchFamily="18" charset="0"/>
                <a:cs typeface="Arial" panose="020B0604020202020204" pitchFamily="34" charset="0"/>
              </a:rPr>
              <a:t>Ileal-lymphoid-nodular hyperplasia, non-specific colitis, and pervasive developmental disorder in children</a:t>
            </a:r>
            <a:r>
              <a:rPr lang="en-US" sz="2400" dirty="0">
                <a:effectLst/>
                <a:latin typeface="Calibri" panose="020F0502020204030204" pitchFamily="34" charset="0"/>
                <a:ea typeface="Times New Roman" panose="02020603050405020304" pitchFamily="18" charset="0"/>
                <a:cs typeface="Arial" panose="020B0604020202020204" pitchFamily="34" charset="0"/>
              </a:rPr>
              <a:t>, </a:t>
            </a:r>
            <a:r>
              <a:rPr lang="en-US" sz="2400" dirty="0">
                <a:effectLst/>
                <a:latin typeface="Calibri" panose="020F0502020204030204" pitchFamily="34" charset="0"/>
                <a:ea typeface="Times New Roman" panose="02020603050405020304" pitchFamily="18" charset="0"/>
                <a:cs typeface="Arial" panose="020B0604020202020204" pitchFamily="34" charset="0"/>
                <a:hlinkClick r:id="rId3"/>
              </a:rPr>
              <a:t>https://www.thelancet.com/journals/lancet/article/PIIS0140673697110960/fulltext</a:t>
            </a:r>
            <a:r>
              <a:rPr lang="en-US" sz="2400" dirty="0">
                <a:effectLst/>
                <a:latin typeface="Calibri" panose="020F0502020204030204" pitchFamily="34" charset="0"/>
                <a:ea typeface="Times New Roman" panose="02020603050405020304" pitchFamily="18" charset="0"/>
                <a:cs typeface="Arial" panose="020B0604020202020204" pitchFamily="34" charset="0"/>
              </a:rPr>
              <a:t> </a:t>
            </a:r>
          </a:p>
          <a:p>
            <a:pPr marL="0" indent="0">
              <a:buNone/>
            </a:pPr>
            <a:r>
              <a:rPr lang="en-US" sz="2400" dirty="0"/>
              <a:t>Yeh et al, 2018: </a:t>
            </a:r>
            <a:r>
              <a:rPr lang="en-US" sz="2400" i="1" dirty="0"/>
              <a:t>Parachute use to prevent death and major trauma when jumping from aircraft: randomized controlled trial, </a:t>
            </a:r>
            <a:r>
              <a:rPr lang="en-US" sz="2400" dirty="0">
                <a:hlinkClick r:id="rId4"/>
              </a:rPr>
              <a:t>https://www.bmj.com/content/363/bmj.k5094</a:t>
            </a:r>
            <a:r>
              <a:rPr lang="en-US" sz="2400" dirty="0"/>
              <a:t> </a:t>
            </a:r>
          </a:p>
        </p:txBody>
      </p:sp>
    </p:spTree>
    <p:extLst>
      <p:ext uri="{BB962C8B-B14F-4D97-AF65-F5344CB8AC3E}">
        <p14:creationId xmlns:p14="http://schemas.microsoft.com/office/powerpoint/2010/main" val="27498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F3A3-8FAD-FF0A-5596-95A6766E6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8E5C0-C2AF-3847-217B-40A58CD4BE12}"/>
              </a:ext>
            </a:extLst>
          </p:cNvPr>
          <p:cNvSpPr>
            <a:spLocks noGrp="1"/>
          </p:cNvSpPr>
          <p:nvPr>
            <p:ph type="title"/>
          </p:nvPr>
        </p:nvSpPr>
        <p:spPr>
          <a:xfrm>
            <a:off x="893064" y="72518"/>
            <a:ext cx="8297380" cy="1326514"/>
          </a:xfrm>
        </p:spPr>
        <p:txBody>
          <a:bodyPr>
            <a:normAutofit/>
          </a:bodyPr>
          <a:lstStyle/>
          <a:p>
            <a:r>
              <a:rPr lang="en-US" sz="4400" dirty="0" err="1"/>
              <a:t>Einflussfaktoren</a:t>
            </a:r>
            <a:endParaRPr lang="en-US" sz="4400" dirty="0"/>
          </a:p>
        </p:txBody>
      </p:sp>
      <p:sp>
        <p:nvSpPr>
          <p:cNvPr id="7" name="Text Placeholder 6">
            <a:extLst>
              <a:ext uri="{FF2B5EF4-FFF2-40B4-BE49-F238E27FC236}">
                <a16:creationId xmlns:a16="http://schemas.microsoft.com/office/drawing/2014/main" id="{3E4F2395-A7C6-9FD9-8413-99A6E8ADC775}"/>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Finanzierungsquelle</a:t>
            </a:r>
          </a:p>
          <a:p>
            <a:pPr>
              <a:lnSpc>
                <a:spcPct val="100000"/>
              </a:lnSpc>
            </a:pPr>
            <a:r>
              <a:rPr lang="de-DE" sz="2800" dirty="0" err="1"/>
              <a:t>Arbeitgeber_in</a:t>
            </a:r>
            <a:endParaRPr lang="de-DE" sz="2800" dirty="0"/>
          </a:p>
          <a:p>
            <a:pPr>
              <a:lnSpc>
                <a:spcPct val="100000"/>
              </a:lnSpc>
            </a:pPr>
            <a:r>
              <a:rPr lang="de-DE" sz="2800" dirty="0"/>
              <a:t>Eigene Position</a:t>
            </a:r>
          </a:p>
          <a:p>
            <a:pPr>
              <a:lnSpc>
                <a:spcPct val="100000"/>
              </a:lnSpc>
            </a:pPr>
            <a:r>
              <a:rPr lang="de-DE" sz="2800" dirty="0"/>
              <a:t>Eigene Interessen: </a:t>
            </a:r>
            <a:r>
              <a:rPr lang="de-DE" sz="2800" dirty="0" err="1"/>
              <a:t>For</a:t>
            </a:r>
            <a:r>
              <a:rPr lang="de-DE" sz="2800" dirty="0"/>
              <a:t> </a:t>
            </a:r>
            <a:r>
              <a:rPr lang="de-DE" sz="2800" dirty="0" err="1"/>
              <a:t>science</a:t>
            </a:r>
            <a:r>
              <a:rPr lang="de-DE" sz="2800" dirty="0"/>
              <a:t>? </a:t>
            </a:r>
            <a:r>
              <a:rPr lang="de-DE" sz="2800" dirty="0" err="1"/>
              <a:t>For</a:t>
            </a:r>
            <a:r>
              <a:rPr lang="de-DE" sz="2800" dirty="0"/>
              <a:t> </a:t>
            </a:r>
            <a:r>
              <a:rPr lang="de-DE" sz="2800" dirty="0" err="1"/>
              <a:t>money</a:t>
            </a:r>
            <a:r>
              <a:rPr lang="de-DE" sz="2800" dirty="0"/>
              <a:t>?</a:t>
            </a:r>
          </a:p>
          <a:p>
            <a:pPr>
              <a:lnSpc>
                <a:spcPct val="100000"/>
              </a:lnSpc>
            </a:pPr>
            <a:r>
              <a:rPr lang="de-DE" sz="2800" dirty="0"/>
              <a:t>Forschungsfeld</a:t>
            </a:r>
          </a:p>
          <a:p>
            <a:pPr>
              <a:lnSpc>
                <a:spcPct val="100000"/>
              </a:lnSpc>
            </a:pPr>
            <a:endParaRPr lang="de-DE" sz="2800" dirty="0"/>
          </a:p>
          <a:p>
            <a:pPr>
              <a:lnSpc>
                <a:spcPct val="100000"/>
              </a:lnSpc>
            </a:pPr>
            <a:endParaRPr lang="de-DE" sz="2800" dirty="0"/>
          </a:p>
        </p:txBody>
      </p:sp>
      <p:sp>
        <p:nvSpPr>
          <p:cNvPr id="5" name="TextBox 4">
            <a:extLst>
              <a:ext uri="{FF2B5EF4-FFF2-40B4-BE49-F238E27FC236}">
                <a16:creationId xmlns:a16="http://schemas.microsoft.com/office/drawing/2014/main" id="{68998C4B-1623-86B7-D380-DE95DE187DFF}"/>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229414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855CC-0645-74DE-115C-2449923F1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B9D39-F9BC-0C02-C016-5525950EF6DF}"/>
              </a:ext>
            </a:extLst>
          </p:cNvPr>
          <p:cNvSpPr>
            <a:spLocks noGrp="1"/>
          </p:cNvSpPr>
          <p:nvPr>
            <p:ph type="title"/>
          </p:nvPr>
        </p:nvSpPr>
        <p:spPr>
          <a:xfrm>
            <a:off x="893064" y="72518"/>
            <a:ext cx="8297380" cy="1326514"/>
          </a:xfrm>
        </p:spPr>
        <p:txBody>
          <a:bodyPr>
            <a:normAutofit/>
          </a:bodyPr>
          <a:lstStyle/>
          <a:p>
            <a:r>
              <a:rPr lang="de-DE" sz="4400" dirty="0"/>
              <a:t>Und wie fragen wir?</a:t>
            </a:r>
            <a:endParaRPr lang="en-US" sz="4400" dirty="0"/>
          </a:p>
        </p:txBody>
      </p:sp>
      <p:sp>
        <p:nvSpPr>
          <p:cNvPr id="7" name="Text Placeholder 6">
            <a:extLst>
              <a:ext uri="{FF2B5EF4-FFF2-40B4-BE49-F238E27FC236}">
                <a16:creationId xmlns:a16="http://schemas.microsoft.com/office/drawing/2014/main" id="{EC2B4496-1153-3CD5-EC7B-80E1A18B2F73}"/>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Wer? Wie? Was? Warum? Wo? Wozu?</a:t>
            </a:r>
          </a:p>
          <a:p>
            <a:pPr>
              <a:lnSpc>
                <a:spcPct val="100000"/>
              </a:lnSpc>
            </a:pPr>
            <a:r>
              <a:rPr lang="de-DE" sz="2800" dirty="0"/>
              <a:t>Ja/Nein als Antwort.</a:t>
            </a:r>
          </a:p>
          <a:p>
            <a:pPr lvl="1">
              <a:lnSpc>
                <a:spcPct val="100000"/>
              </a:lnSpc>
            </a:pPr>
            <a:r>
              <a:rPr lang="de-DE" sz="2800" dirty="0"/>
              <a:t>Siehe auch: </a:t>
            </a:r>
            <a:r>
              <a:rPr lang="de-DE" sz="2800" i="1" dirty="0"/>
              <a:t>Hypothese.</a:t>
            </a:r>
          </a:p>
          <a:p>
            <a:pPr marL="457200" lvl="1" indent="0">
              <a:lnSpc>
                <a:spcPct val="100000"/>
              </a:lnSpc>
              <a:buNone/>
            </a:pPr>
            <a:endParaRPr lang="de-DE" sz="2800" i="1" dirty="0"/>
          </a:p>
          <a:p>
            <a:pPr lvl="1">
              <a:lnSpc>
                <a:spcPct val="100000"/>
              </a:lnSpc>
            </a:pPr>
            <a:endParaRPr lang="de-DE" sz="2800" dirty="0"/>
          </a:p>
          <a:p>
            <a:pPr>
              <a:lnSpc>
                <a:spcPct val="100000"/>
              </a:lnSpc>
            </a:pPr>
            <a:endParaRPr lang="de-DE" sz="2800" dirty="0"/>
          </a:p>
          <a:p>
            <a:pPr>
              <a:lnSpc>
                <a:spcPct val="100000"/>
              </a:lnSpc>
            </a:pPr>
            <a:endParaRPr lang="de-DE" sz="2800" dirty="0"/>
          </a:p>
        </p:txBody>
      </p:sp>
      <p:sp>
        <p:nvSpPr>
          <p:cNvPr id="5" name="TextBox 4">
            <a:extLst>
              <a:ext uri="{FF2B5EF4-FFF2-40B4-BE49-F238E27FC236}">
                <a16:creationId xmlns:a16="http://schemas.microsoft.com/office/drawing/2014/main" id="{C85B78D8-A191-C441-16EF-63AADC05E0BA}"/>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418632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DB09A-382D-C038-76AA-31ED2BC82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0789F-C020-FEED-D36E-05615E94D3FD}"/>
              </a:ext>
            </a:extLst>
          </p:cNvPr>
          <p:cNvSpPr>
            <a:spLocks noGrp="1"/>
          </p:cNvSpPr>
          <p:nvPr>
            <p:ph type="title"/>
          </p:nvPr>
        </p:nvSpPr>
        <p:spPr>
          <a:xfrm>
            <a:off x="893064" y="72518"/>
            <a:ext cx="8297380" cy="1326514"/>
          </a:xfrm>
        </p:spPr>
        <p:txBody>
          <a:bodyPr>
            <a:normAutofit/>
          </a:bodyPr>
          <a:lstStyle/>
          <a:p>
            <a:r>
              <a:rPr lang="de-DE" sz="4400" dirty="0"/>
              <a:t>Und wie fragen wir?</a:t>
            </a:r>
            <a:endParaRPr lang="en-US" sz="4400" dirty="0"/>
          </a:p>
        </p:txBody>
      </p:sp>
      <p:sp>
        <p:nvSpPr>
          <p:cNvPr id="7" name="Text Placeholder 6">
            <a:extLst>
              <a:ext uri="{FF2B5EF4-FFF2-40B4-BE49-F238E27FC236}">
                <a16:creationId xmlns:a16="http://schemas.microsoft.com/office/drawing/2014/main" id="{A6A6D8DF-5312-33E5-A7BE-3BFBB2E70B77}"/>
              </a:ext>
            </a:extLst>
          </p:cNvPr>
          <p:cNvSpPr>
            <a:spLocks noGrp="1"/>
          </p:cNvSpPr>
          <p:nvPr>
            <p:ph type="body" sz="quarter" idx="13"/>
          </p:nvPr>
        </p:nvSpPr>
        <p:spPr>
          <a:xfrm>
            <a:off x="865631" y="2072640"/>
            <a:ext cx="8324089" cy="4173982"/>
          </a:xfrm>
        </p:spPr>
        <p:txBody>
          <a:bodyPr>
            <a:normAutofit/>
          </a:bodyPr>
          <a:lstStyle/>
          <a:p>
            <a:pPr>
              <a:lnSpc>
                <a:spcPct val="100000"/>
              </a:lnSpc>
            </a:pPr>
            <a:r>
              <a:rPr lang="de-DE" sz="2800" dirty="0"/>
              <a:t>Wer? Wie? Was? Warum? Wo? Wozu?</a:t>
            </a:r>
          </a:p>
          <a:p>
            <a:pPr>
              <a:lnSpc>
                <a:spcPct val="100000"/>
              </a:lnSpc>
            </a:pPr>
            <a:r>
              <a:rPr lang="de-DE" sz="2800" dirty="0"/>
              <a:t>Ja/Nein als Antwort.</a:t>
            </a:r>
          </a:p>
          <a:p>
            <a:pPr lvl="1">
              <a:lnSpc>
                <a:spcPct val="100000"/>
              </a:lnSpc>
            </a:pPr>
            <a:r>
              <a:rPr lang="de-DE" sz="2800" dirty="0"/>
              <a:t>Siehe auch: </a:t>
            </a:r>
            <a:r>
              <a:rPr lang="de-DE" sz="2800" i="1" dirty="0"/>
              <a:t>Hypothese.</a:t>
            </a:r>
          </a:p>
          <a:p>
            <a:pPr marL="457200" lvl="1" indent="0">
              <a:lnSpc>
                <a:spcPct val="100000"/>
              </a:lnSpc>
              <a:buNone/>
            </a:pPr>
            <a:endParaRPr lang="de-DE" sz="2800" i="1" dirty="0"/>
          </a:p>
          <a:p>
            <a:pPr marL="457200" lvl="1" indent="0">
              <a:lnSpc>
                <a:spcPct val="100000"/>
              </a:lnSpc>
              <a:buNone/>
            </a:pPr>
            <a:r>
              <a:rPr lang="de-DE" sz="2800" b="1" dirty="0"/>
              <a:t>Und: </a:t>
            </a:r>
          </a:p>
          <a:p>
            <a:pPr marL="457200" lvl="1" indent="0">
              <a:lnSpc>
                <a:spcPct val="100000"/>
              </a:lnSpc>
              <a:buNone/>
            </a:pPr>
            <a:r>
              <a:rPr lang="de-DE" sz="2800" b="1" dirty="0"/>
              <a:t>Was ist der Wissensgewinn?</a:t>
            </a:r>
          </a:p>
          <a:p>
            <a:pPr marL="457200" lvl="1" indent="0">
              <a:lnSpc>
                <a:spcPct val="100000"/>
              </a:lnSpc>
              <a:buNone/>
            </a:pPr>
            <a:r>
              <a:rPr lang="de-DE" sz="2800" b="1" dirty="0"/>
              <a:t>Ist die Frage überhaupt beantwortbar?</a:t>
            </a:r>
          </a:p>
          <a:p>
            <a:pPr lvl="1">
              <a:lnSpc>
                <a:spcPct val="100000"/>
              </a:lnSpc>
            </a:pPr>
            <a:endParaRPr lang="de-DE" sz="2800" i="1" dirty="0"/>
          </a:p>
          <a:p>
            <a:pPr lvl="1">
              <a:lnSpc>
                <a:spcPct val="100000"/>
              </a:lnSpc>
            </a:pPr>
            <a:endParaRPr lang="de-DE" sz="2800" dirty="0"/>
          </a:p>
          <a:p>
            <a:pPr>
              <a:lnSpc>
                <a:spcPct val="100000"/>
              </a:lnSpc>
            </a:pPr>
            <a:endParaRPr lang="de-DE" sz="2800" dirty="0"/>
          </a:p>
          <a:p>
            <a:pPr>
              <a:lnSpc>
                <a:spcPct val="100000"/>
              </a:lnSpc>
            </a:pPr>
            <a:endParaRPr lang="de-DE" sz="2800" dirty="0"/>
          </a:p>
        </p:txBody>
      </p:sp>
      <p:sp>
        <p:nvSpPr>
          <p:cNvPr id="5" name="TextBox 4">
            <a:extLst>
              <a:ext uri="{FF2B5EF4-FFF2-40B4-BE49-F238E27FC236}">
                <a16:creationId xmlns:a16="http://schemas.microsoft.com/office/drawing/2014/main" id="{72A584B1-1614-A647-F1DB-58E74DD6680C}"/>
              </a:ext>
            </a:extLst>
          </p:cNvPr>
          <p:cNvSpPr txBox="1"/>
          <p:nvPr/>
        </p:nvSpPr>
        <p:spPr>
          <a:xfrm>
            <a:off x="1115122" y="6246622"/>
            <a:ext cx="9099395" cy="369332"/>
          </a:xfrm>
          <a:prstGeom prst="rect">
            <a:avLst/>
          </a:prstGeom>
          <a:noFill/>
        </p:spPr>
        <p:txBody>
          <a:bodyPr wrap="square" rtlCol="0">
            <a:spAutoFit/>
          </a:bodyPr>
          <a:lstStyle/>
          <a:p>
            <a:r>
              <a:rPr lang="en-US" dirty="0"/>
              <a:t>				 ⁉				 🗳 📑 🔮 ✍ 🧪 </a:t>
            </a:r>
          </a:p>
        </p:txBody>
      </p:sp>
    </p:spTree>
    <p:extLst>
      <p:ext uri="{BB962C8B-B14F-4D97-AF65-F5344CB8AC3E}">
        <p14:creationId xmlns:p14="http://schemas.microsoft.com/office/powerpoint/2010/main" val="1388751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3197</Words>
  <Application>Microsoft Office PowerPoint</Application>
  <PresentationFormat>Widescreen</PresentationFormat>
  <Paragraphs>540</Paragraphs>
  <Slides>66</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Aptos</vt:lpstr>
      <vt:lpstr>Aptos Display</vt:lpstr>
      <vt:lpstr>Arial</vt:lpstr>
      <vt:lpstr>Calibri</vt:lpstr>
      <vt:lpstr>Wingdings</vt:lpstr>
      <vt:lpstr>Office Theme</vt:lpstr>
      <vt:lpstr>Von Fallschirmen und Impfungen: Wie funktioniert eigentlich Wissenschaft?</vt:lpstr>
      <vt:lpstr>Präsentationsfolien zum mitschauen</vt:lpstr>
      <vt:lpstr>PowerPoint Presentation</vt:lpstr>
      <vt:lpstr>Ablauf</vt:lpstr>
      <vt:lpstr>Forschungsfrage</vt:lpstr>
      <vt:lpstr>PowerPoint Presentation</vt:lpstr>
      <vt:lpstr>Einflussfaktoren</vt:lpstr>
      <vt:lpstr>Und wie fragen wir?</vt:lpstr>
      <vt:lpstr>Und wie fragen wir?</vt:lpstr>
      <vt:lpstr>Methoden</vt:lpstr>
      <vt:lpstr>PowerPoint Presentation</vt:lpstr>
      <vt:lpstr>Arten von Methoden</vt:lpstr>
      <vt:lpstr>Beispiel</vt:lpstr>
      <vt:lpstr>Ablauf</vt:lpstr>
      <vt:lpstr>Durchführung</vt:lpstr>
      <vt:lpstr>PowerPoint Presentation</vt:lpstr>
      <vt:lpstr>Kurzinterviews mit offenen Fragen</vt:lpstr>
      <vt:lpstr>Fragebogen mit geschlossenen Fragen</vt:lpstr>
      <vt:lpstr>Bisherige Statistiken auswerten</vt:lpstr>
      <vt:lpstr>Experiment durchführen</vt:lpstr>
      <vt:lpstr>Daten sammeln != Daten aufzeichnen</vt:lpstr>
      <vt:lpstr>Ablauf</vt:lpstr>
      <vt:lpstr>Daten-Analyse</vt:lpstr>
      <vt:lpstr>PowerPoint Presentation</vt:lpstr>
      <vt:lpstr>Analyse</vt:lpstr>
      <vt:lpstr>Analyse</vt:lpstr>
      <vt:lpstr>Ablauf</vt:lpstr>
      <vt:lpstr>Publikation</vt:lpstr>
      <vt:lpstr>PowerPoint Presentation</vt:lpstr>
      <vt:lpstr>Warum überhaupt?</vt:lpstr>
      <vt:lpstr>Wo publizieren?</vt:lpstr>
      <vt:lpstr>Welches Format?</vt:lpstr>
      <vt:lpstr>Ablauf</vt:lpstr>
      <vt:lpstr>Let’s Get Them!</vt:lpstr>
      <vt:lpstr>PowerPoint Presentation</vt:lpstr>
      <vt:lpstr>Übersicht</vt:lpstr>
      <vt:lpstr>Publikation 1: Wakefield et al.</vt:lpstr>
      <vt:lpstr>Ablauf Wakefield et al.</vt:lpstr>
      <vt:lpstr>Kurzversion Wakefield et al.</vt:lpstr>
      <vt:lpstr>Forschungsfrage Wakefield et al.</vt:lpstr>
      <vt:lpstr>Methode Wakefield et al.</vt:lpstr>
      <vt:lpstr>Durchführung Wakefield et al.</vt:lpstr>
      <vt:lpstr>Analyse Wakefield et al.</vt:lpstr>
      <vt:lpstr>PowerPoint Presentation</vt:lpstr>
      <vt:lpstr>Publikation / Ergebnisse  Wakefield et al.</vt:lpstr>
      <vt:lpstr>Zusammenfassung Wakefield et al.</vt:lpstr>
      <vt:lpstr>Publikation 2: Yeh et al.</vt:lpstr>
      <vt:lpstr>Ablauf Yeh et al.</vt:lpstr>
      <vt:lpstr>Kurzversion Yeh et al.</vt:lpstr>
      <vt:lpstr>Forschungsfrage Yeh et al.</vt:lpstr>
      <vt:lpstr>Methode Yeh et al.</vt:lpstr>
      <vt:lpstr>Durchführung Yeh et al.</vt:lpstr>
      <vt:lpstr>Durchführung Yeh et al. (2)</vt:lpstr>
      <vt:lpstr>Durchführung Yeh et al. (3)</vt:lpstr>
      <vt:lpstr>Analyse Yeh et al.</vt:lpstr>
      <vt:lpstr>Publikation / Ergebnisse  Yeh et al.</vt:lpstr>
      <vt:lpstr>Publikation / Ergebnisse  Yeh et al. (2)</vt:lpstr>
      <vt:lpstr> Yeh et al.</vt:lpstr>
      <vt:lpstr>PowerPoint Presentation</vt:lpstr>
      <vt:lpstr>Ergebnis Yeh et al.</vt:lpstr>
      <vt:lpstr>Zusammenfassung: Wie funktioniert denn jetzt Wissenschaft? </vt:lpstr>
      <vt:lpstr>Zusammenfassung: Wie funktioniert denn jetzt Wissenschaft? </vt:lpstr>
      <vt:lpstr>Zusammenfassung: Wie funktioniert denn jetzt Wissenschaft? </vt:lpstr>
      <vt:lpstr>Zusammenfassung: Wie funktioniert denn jetzt Wissenschaft? </vt:lpstr>
      <vt:lpstr>Noch Fragen?</vt:lpstr>
      <vt:lpstr>Referenzen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Burtscher, Sabrina (IAR)</dc:creator>
  <cp:lastModifiedBy>Burtscher, Sabrina (IAR)</cp:lastModifiedBy>
  <cp:revision>219</cp:revision>
  <dcterms:created xsi:type="dcterms:W3CDTF">2025-04-19T10:29:07Z</dcterms:created>
  <dcterms:modified xsi:type="dcterms:W3CDTF">2025-06-26T15:17:42Z</dcterms:modified>
</cp:coreProperties>
</file>